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jfif" ContentType="image/jpeg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303" r:id="rId3"/>
    <p:sldId id="316" r:id="rId4"/>
    <p:sldId id="302" r:id="rId5"/>
    <p:sldId id="299" r:id="rId6"/>
    <p:sldId id="309" r:id="rId7"/>
    <p:sldId id="257" r:id="rId8"/>
    <p:sldId id="258" r:id="rId9"/>
    <p:sldId id="287" r:id="rId10"/>
    <p:sldId id="304" r:id="rId11"/>
    <p:sldId id="288" r:id="rId12"/>
    <p:sldId id="275" r:id="rId13"/>
    <p:sldId id="292" r:id="rId14"/>
    <p:sldId id="260" r:id="rId15"/>
    <p:sldId id="310" r:id="rId16"/>
    <p:sldId id="291" r:id="rId17"/>
    <p:sldId id="301" r:id="rId18"/>
    <p:sldId id="305" r:id="rId19"/>
    <p:sldId id="306" r:id="rId20"/>
    <p:sldId id="307" r:id="rId21"/>
    <p:sldId id="311" r:id="rId22"/>
    <p:sldId id="312" r:id="rId23"/>
    <p:sldId id="315" r:id="rId24"/>
    <p:sldId id="317" r:id="rId25"/>
    <p:sldId id="308" r:id="rId26"/>
    <p:sldId id="289" r:id="rId27"/>
    <p:sldId id="290" r:id="rId28"/>
    <p:sldId id="262" r:id="rId29"/>
    <p:sldId id="266" r:id="rId30"/>
    <p:sldId id="282" r:id="rId31"/>
    <p:sldId id="284" r:id="rId32"/>
    <p:sldId id="265" r:id="rId33"/>
    <p:sldId id="268" r:id="rId34"/>
    <p:sldId id="286" r:id="rId35"/>
    <p:sldId id="263" r:id="rId36"/>
    <p:sldId id="298" r:id="rId37"/>
    <p:sldId id="270" r:id="rId38"/>
    <p:sldId id="294" r:id="rId39"/>
    <p:sldId id="295" r:id="rId40"/>
    <p:sldId id="296" r:id="rId41"/>
    <p:sldId id="271" r:id="rId42"/>
    <p:sldId id="314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-1800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v>Percent</c:v>
          </c:tx>
          <c:invertIfNegative val="0"/>
          <c:dPt>
            <c:idx val="0"/>
            <c:invertIfNegative val="0"/>
            <c:bubble3D val="0"/>
            <c:spPr>
              <a:solidFill>
                <a:srgbClr val="BA062D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Sheet3!$A$2:$A$8</c:f>
              <c:strCache>
                <c:ptCount val="7"/>
                <c:pt idx="0">
                  <c:v>Mood Disorders</c:v>
                </c:pt>
                <c:pt idx="1">
                  <c:v>Addictive Disorders</c:v>
                </c:pt>
                <c:pt idx="2">
                  <c:v>Anxiety Disorders</c:v>
                </c:pt>
                <c:pt idx="3">
                  <c:v>Psychotic Disorder</c:v>
                </c:pt>
                <c:pt idx="4">
                  <c:v>Other Conditions</c:v>
                </c:pt>
                <c:pt idx="5">
                  <c:v>Personality Disorders</c:v>
                </c:pt>
                <c:pt idx="6">
                  <c:v>ADHD/ADD</c:v>
                </c:pt>
              </c:strCache>
            </c:strRef>
          </c:cat>
          <c:val>
            <c:numRef>
              <c:f>Sheet3!$C$2:$C$8</c:f>
              <c:numCache>
                <c:formatCode>0%</c:formatCode>
                <c:ptCount val="7"/>
                <c:pt idx="0">
                  <c:v>0.625</c:v>
                </c:pt>
                <c:pt idx="1">
                  <c:v>0.341666666666667</c:v>
                </c:pt>
                <c:pt idx="2">
                  <c:v>0.266666666666667</c:v>
                </c:pt>
                <c:pt idx="3">
                  <c:v>0.125</c:v>
                </c:pt>
                <c:pt idx="4">
                  <c:v>0.0916666666666667</c:v>
                </c:pt>
                <c:pt idx="5">
                  <c:v>0.05</c:v>
                </c:pt>
                <c:pt idx="6">
                  <c:v>0.0416666666666667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6528600"/>
        <c:axId val="2036526088"/>
      </c:barChart>
      <c:catAx>
        <c:axId val="2036528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36526088"/>
        <c:crosses val="autoZero"/>
        <c:auto val="1"/>
        <c:lblAlgn val="ctr"/>
        <c:lblOffset val="100"/>
        <c:noMultiLvlLbl val="0"/>
      </c:catAx>
      <c:valAx>
        <c:axId val="20365260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365286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Improvement</a:t>
            </a:r>
            <a:r>
              <a:rPr lang="en-US" baseline="0"/>
              <a:t> in Functioning 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Sheet2!$M$8</c:f>
              <c:strCache>
                <c:ptCount val="1"/>
                <c:pt idx="0">
                  <c:v>Percent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Sheet2!$L$9:$L$12</c:f>
              <c:strCache>
                <c:ptCount val="4"/>
                <c:pt idx="0">
                  <c:v>Major to Profound Improvement</c:v>
                </c:pt>
                <c:pt idx="1">
                  <c:v>Moderate Improvement</c:v>
                </c:pt>
                <c:pt idx="2">
                  <c:v>Mild Improvement</c:v>
                </c:pt>
                <c:pt idx="3">
                  <c:v>No Improvements</c:v>
                </c:pt>
              </c:strCache>
            </c:strRef>
          </c:cat>
          <c:val>
            <c:numRef>
              <c:f>Sheet2!$M$9:$M$12</c:f>
              <c:numCache>
                <c:formatCode>0%</c:formatCode>
                <c:ptCount val="4"/>
                <c:pt idx="0">
                  <c:v>0.47</c:v>
                </c:pt>
                <c:pt idx="1">
                  <c:v>0.24</c:v>
                </c:pt>
                <c:pt idx="2">
                  <c:v>0.133333333333333</c:v>
                </c:pt>
                <c:pt idx="3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7270040"/>
        <c:axId val="2120507208"/>
      </c:barChart>
      <c:catAx>
        <c:axId val="-2137270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20507208"/>
        <c:crosses val="autoZero"/>
        <c:auto val="1"/>
        <c:lblAlgn val="ctr"/>
        <c:lblOffset val="100"/>
        <c:noMultiLvlLbl val="0"/>
      </c:catAx>
      <c:valAx>
        <c:axId val="212050720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-21372700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Initial</a:t>
            </a:r>
            <a:r>
              <a:rPr lang="en-US" baseline="0"/>
              <a:t> Functioning</a:t>
            </a:r>
            <a:endParaRPr lang="en-US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FF66CC"/>
            </a:solidFill>
          </c:spPr>
          <c:dPt>
            <c:idx val="0"/>
            <c:bubble3D val="0"/>
            <c:spPr>
              <a:solidFill>
                <a:srgbClr val="BA062D"/>
              </a:solidFill>
            </c:spPr>
          </c:dPt>
          <c:dPt>
            <c:idx val="1"/>
            <c:bubble3D val="0"/>
            <c:spPr>
              <a:solidFill>
                <a:srgbClr val="FF0066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00569761592300962"/>
                  <c:y val="0.18675780110819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5049212598425"/>
                  <c:y val="-0.16960629921259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341817930653405"/>
                  <c:y val="0.09083223972003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Sheet2!$K$31:$K$34</c:f>
              <c:strCache>
                <c:ptCount val="4"/>
                <c:pt idx="0">
                  <c:v>Severe Impairment</c:v>
                </c:pt>
                <c:pt idx="1">
                  <c:v>Moderate Impairment</c:v>
                </c:pt>
                <c:pt idx="2">
                  <c:v>Mild Impairment</c:v>
                </c:pt>
                <c:pt idx="3">
                  <c:v>Average Functioning</c:v>
                </c:pt>
              </c:strCache>
            </c:strRef>
          </c:cat>
          <c:val>
            <c:numRef>
              <c:f>Sheet2!$L$31:$L$34</c:f>
              <c:numCache>
                <c:formatCode>0%</c:formatCode>
                <c:ptCount val="4"/>
                <c:pt idx="0">
                  <c:v>0.133333333333333</c:v>
                </c:pt>
                <c:pt idx="1">
                  <c:v>0.56</c:v>
                </c:pt>
                <c:pt idx="2">
                  <c:v>0.293333333333333</c:v>
                </c:pt>
                <c:pt idx="3">
                  <c:v>0.0133333333333333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68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Current</a:t>
            </a:r>
            <a:r>
              <a:rPr lang="en-US" baseline="0"/>
              <a:t> Functioning</a:t>
            </a:r>
            <a:endParaRPr lang="en-US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0066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0070C0"/>
              </a:solidFill>
            </c:spPr>
          </c:dPt>
          <c:dPt>
            <c:idx val="4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0.0973029193719206"/>
                  <c:y val="0.056476651356080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277466961366671"/>
                  <c:y val="0.098284394138232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368610017497813"/>
                  <c:y val="-0.076294473607465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944496937882765"/>
                  <c:y val="-0.1464581510644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611523403324584"/>
                  <c:y val="0.15582130358705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Sheet2!$K$37:$K$41</c:f>
              <c:strCache>
                <c:ptCount val="5"/>
                <c:pt idx="0">
                  <c:v>Mild Impairment</c:v>
                </c:pt>
                <c:pt idx="1">
                  <c:v>Moderate Impairment</c:v>
                </c:pt>
                <c:pt idx="2">
                  <c:v>Average Functioning</c:v>
                </c:pt>
                <c:pt idx="3">
                  <c:v>Good Functioning</c:v>
                </c:pt>
                <c:pt idx="4">
                  <c:v>Superior Functioning</c:v>
                </c:pt>
              </c:strCache>
            </c:strRef>
          </c:cat>
          <c:val>
            <c:numRef>
              <c:f>Sheet2!$L$37:$L$41</c:f>
              <c:numCache>
                <c:formatCode>0%</c:formatCode>
                <c:ptCount val="5"/>
                <c:pt idx="0">
                  <c:v>0.106666666666667</c:v>
                </c:pt>
                <c:pt idx="1">
                  <c:v>0.133333333333333</c:v>
                </c:pt>
                <c:pt idx="2">
                  <c:v>0.2</c:v>
                </c:pt>
                <c:pt idx="3">
                  <c:v>0.32</c:v>
                </c:pt>
                <c:pt idx="4">
                  <c:v>0.24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6AD20AF-56E7-4E93-AB25-8EB1AA15D516}" type="datetimeFigureOut">
              <a:rPr lang="en-US" smtClean="0"/>
              <a:t>18-08-11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DD5B7D0-EA6A-4855-9C0A-4D960B52BA0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127222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20AF-56E7-4E93-AB25-8EB1AA15D516}" type="datetimeFigureOut">
              <a:rPr lang="en-US" smtClean="0"/>
              <a:t>18-08-11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B7D0-EA6A-4855-9C0A-4D960B52B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9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20AF-56E7-4E93-AB25-8EB1AA15D516}" type="datetimeFigureOut">
              <a:rPr lang="en-US" smtClean="0"/>
              <a:t>18-08-11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B7D0-EA6A-4855-9C0A-4D960B52B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2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20AF-56E7-4E93-AB25-8EB1AA15D516}" type="datetimeFigureOut">
              <a:rPr lang="en-US" smtClean="0"/>
              <a:t>18-08-11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B7D0-EA6A-4855-9C0A-4D960B52B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3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AD20AF-56E7-4E93-AB25-8EB1AA15D516}" type="datetimeFigureOut">
              <a:rPr lang="en-US" smtClean="0"/>
              <a:t>18-08-11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D5B7D0-EA6A-4855-9C0A-4D960B52BA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45344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20AF-56E7-4E93-AB25-8EB1AA15D516}" type="datetimeFigureOut">
              <a:rPr lang="en-US" smtClean="0"/>
              <a:t>18-08-11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B7D0-EA6A-4855-9C0A-4D960B52B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3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20AF-56E7-4E93-AB25-8EB1AA15D516}" type="datetimeFigureOut">
              <a:rPr lang="en-US" smtClean="0"/>
              <a:t>18-08-11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B7D0-EA6A-4855-9C0A-4D960B52B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20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20AF-56E7-4E93-AB25-8EB1AA15D516}" type="datetimeFigureOut">
              <a:rPr lang="en-US" smtClean="0"/>
              <a:t>18-08-11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B7D0-EA6A-4855-9C0A-4D960B52B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4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20AF-56E7-4E93-AB25-8EB1AA15D516}" type="datetimeFigureOut">
              <a:rPr lang="en-US" smtClean="0"/>
              <a:t>18-08-11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B7D0-EA6A-4855-9C0A-4D960B52B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88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AD20AF-56E7-4E93-AB25-8EB1AA15D516}" type="datetimeFigureOut">
              <a:rPr lang="en-US" smtClean="0"/>
              <a:t>18-08-11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D5B7D0-EA6A-4855-9C0A-4D960B52BA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6702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AD20AF-56E7-4E93-AB25-8EB1AA15D516}" type="datetimeFigureOut">
              <a:rPr lang="en-US" smtClean="0"/>
              <a:t>18-08-11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D5B7D0-EA6A-4855-9C0A-4D960B52BA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7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6AD20AF-56E7-4E93-AB25-8EB1AA15D516}" type="datetimeFigureOut">
              <a:rPr lang="en-US" smtClean="0"/>
              <a:t>18-08-11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DD5B7D0-EA6A-4855-9C0A-4D960B52BA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558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f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f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uicidepreventionlifeline.org/GetHelp/LifelineChat.aspx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enaMirhom@gmail.com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2255" y="5028707"/>
            <a:ext cx="8133629" cy="1690890"/>
          </a:xfrm>
        </p:spPr>
        <p:txBody>
          <a:bodyPr>
            <a:noAutofit/>
          </a:bodyPr>
          <a:lstStyle/>
          <a:p>
            <a:r>
              <a:rPr lang="en-US" sz="2000" dirty="0" smtClean="0"/>
              <a:t>Understanding the mental health Crisis and what we can do about it</a:t>
            </a:r>
          </a:p>
          <a:p>
            <a:r>
              <a:rPr lang="en-US" sz="2000" dirty="0" smtClean="0"/>
              <a:t>Mena Mirhom, MD</a:t>
            </a:r>
          </a:p>
          <a:p>
            <a:endParaRPr lang="en-US" sz="2000" dirty="0" smtClean="0"/>
          </a:p>
          <a:p>
            <a:r>
              <a:rPr lang="en-US" sz="2000" dirty="0" smtClean="0"/>
              <a:t>Light &amp; Life 2018</a:t>
            </a:r>
            <a:endParaRPr lang="en-US" sz="20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20" y="1401579"/>
            <a:ext cx="928725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07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 how do we treat this?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2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says….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4000" dirty="0" smtClean="0"/>
              <a:t>People with mental illness can overcome with prayer and bible reading ALONE. </a:t>
            </a:r>
          </a:p>
          <a:p>
            <a:endParaRPr lang="en-US" sz="4000" dirty="0"/>
          </a:p>
          <a:p>
            <a:r>
              <a:rPr lang="en-US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96647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5" y="1"/>
            <a:ext cx="11344992" cy="6858000"/>
          </a:xfrm>
        </p:spPr>
      </p:pic>
    </p:spTree>
    <p:extLst>
      <p:ext uri="{BB962C8B-B14F-4D97-AF65-F5344CB8AC3E}">
        <p14:creationId xmlns:p14="http://schemas.microsoft.com/office/powerpoint/2010/main" val="2998836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ACTUALLY believe about treatment?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3611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sz="5400" dirty="0" smtClean="0"/>
          </a:p>
          <a:p>
            <a:r>
              <a:rPr lang="en-US" sz="5400" dirty="0" smtClean="0">
                <a:solidFill>
                  <a:srgbClr val="FF0000"/>
                </a:solidFill>
              </a:rPr>
              <a:t>Bio</a:t>
            </a:r>
            <a:r>
              <a:rPr lang="en-US" sz="5400" dirty="0" smtClean="0"/>
              <a:t>-Psycho-</a:t>
            </a:r>
            <a:r>
              <a:rPr lang="en-US" sz="5400" dirty="0" smtClean="0">
                <a:solidFill>
                  <a:schemeClr val="accent4"/>
                </a:solidFill>
              </a:rPr>
              <a:t>Spiritual</a:t>
            </a:r>
            <a:r>
              <a:rPr lang="en-US" sz="5400" dirty="0" smtClean="0"/>
              <a:t>-</a:t>
            </a:r>
            <a:r>
              <a:rPr lang="en-US" sz="5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Social</a:t>
            </a:r>
            <a:r>
              <a:rPr lang="en-US" sz="5400" dirty="0" smtClean="0"/>
              <a:t> </a:t>
            </a:r>
          </a:p>
          <a:p>
            <a:endParaRPr lang="en-US" sz="4000" dirty="0" smtClean="0">
              <a:solidFill>
                <a:srgbClr val="FF0000"/>
              </a:solidFill>
            </a:endParaRPr>
          </a:p>
          <a:p>
            <a:r>
              <a:rPr lang="en-US" sz="4000" dirty="0" smtClean="0">
                <a:solidFill>
                  <a:srgbClr val="FF0000"/>
                </a:solidFill>
              </a:rPr>
              <a:t>Bio</a:t>
            </a:r>
            <a:r>
              <a:rPr lang="en-US" sz="4000" dirty="0" smtClean="0"/>
              <a:t>- name that organ, hormone, neurotransmitter. </a:t>
            </a:r>
          </a:p>
          <a:p>
            <a:r>
              <a:rPr lang="en-US" sz="4000" dirty="0" smtClean="0"/>
              <a:t>(Ex, thyroid.)</a:t>
            </a:r>
            <a:endParaRPr lang="en-US" sz="4000" dirty="0"/>
          </a:p>
          <a:p>
            <a:pPr lvl="1"/>
            <a:r>
              <a:rPr lang="en-US" sz="4000" dirty="0" smtClean="0"/>
              <a:t>Hypothyroidism- MDD</a:t>
            </a:r>
          </a:p>
          <a:p>
            <a:pPr lvl="1"/>
            <a:r>
              <a:rPr lang="en-US" sz="4000" dirty="0" smtClean="0"/>
              <a:t>Hyperthyroidism- GAD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82500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health myths: Medication is a sin or a weakness of my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800" dirty="0" smtClean="0"/>
              <a:t>Can God cure mental illness? / can God cure hunger? </a:t>
            </a:r>
          </a:p>
          <a:p>
            <a:endParaRPr lang="en-US" sz="2800" dirty="0" smtClean="0"/>
          </a:p>
          <a:p>
            <a:r>
              <a:rPr lang="en-US" sz="2800" dirty="0" smtClean="0"/>
              <a:t>“God is the source of all healing…Doctors just hog all the credit.” HGBM</a:t>
            </a:r>
          </a:p>
          <a:p>
            <a:endParaRPr lang="en-US" sz="2800" i="1" dirty="0"/>
          </a:p>
          <a:p>
            <a:r>
              <a:rPr lang="en-US" sz="2800" dirty="0" smtClean="0"/>
              <a:t>“Still sick? Not praying enough.”– who said that?</a:t>
            </a:r>
            <a:endParaRPr lang="en-US" sz="28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1980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of Bentleys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1" y="2151088"/>
            <a:ext cx="9995778" cy="4189751"/>
          </a:xfrm>
        </p:spPr>
      </p:pic>
    </p:spTree>
    <p:extLst>
      <p:ext uri="{BB962C8B-B14F-4D97-AF65-F5344CB8AC3E}">
        <p14:creationId xmlns:p14="http://schemas.microsoft.com/office/powerpoint/2010/main" val="2804729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Jesus, M.D.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341" y="1634706"/>
            <a:ext cx="10553075" cy="4960965"/>
          </a:xfrm>
        </p:spPr>
        <p:txBody>
          <a:bodyPr>
            <a:normAutofit/>
          </a:bodyPr>
          <a:lstStyle/>
          <a:p>
            <a:r>
              <a:rPr lang="en-US" sz="2400" dirty="0"/>
              <a:t>Honor the physician with the honor due him</a:t>
            </a:r>
            <a:r>
              <a:rPr lang="en-US" sz="2400" dirty="0" smtClean="0"/>
              <a:t>,</a:t>
            </a:r>
            <a:r>
              <a:rPr lang="en-US" sz="2400" baseline="30000" dirty="0"/>
              <a:t> </a:t>
            </a:r>
            <a:r>
              <a:rPr lang="en-US" sz="2400" dirty="0" smtClean="0"/>
              <a:t>according </a:t>
            </a:r>
            <a:r>
              <a:rPr lang="en-US" sz="2400" dirty="0"/>
              <a:t>to your need of him</a:t>
            </a:r>
            <a:r>
              <a:rPr lang="en-US" sz="2400" dirty="0" smtClean="0"/>
              <a:t>, for </a:t>
            </a:r>
            <a:r>
              <a:rPr lang="en-US" sz="2400" dirty="0"/>
              <a:t>the Lord created him; </a:t>
            </a:r>
            <a:r>
              <a:rPr lang="en-US" sz="2400" b="1" baseline="30000" dirty="0"/>
              <a:t>2 </a:t>
            </a:r>
            <a:r>
              <a:rPr lang="en-US" sz="2400" dirty="0"/>
              <a:t>for </a:t>
            </a:r>
            <a:r>
              <a:rPr lang="en-US" sz="2400" dirty="0">
                <a:solidFill>
                  <a:srgbClr val="FF0000"/>
                </a:solidFill>
              </a:rPr>
              <a:t>healing comes from the Most High</a:t>
            </a:r>
            <a:r>
              <a:rPr lang="en-US" sz="2400" dirty="0" smtClean="0"/>
              <a:t>,</a:t>
            </a:r>
            <a:r>
              <a:rPr lang="en-US" sz="2400" dirty="0"/>
              <a:t> and he will receive a gift from the king.</a:t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b="1" baseline="30000" dirty="0" smtClean="0"/>
              <a:t>4</a:t>
            </a:r>
            <a:r>
              <a:rPr lang="en-US" sz="2400" b="1" baseline="30000" dirty="0"/>
              <a:t> </a:t>
            </a:r>
            <a:r>
              <a:rPr lang="en-US" sz="2400" b="1" dirty="0">
                <a:solidFill>
                  <a:srgbClr val="FF0000"/>
                </a:solidFill>
              </a:rPr>
              <a:t>The Lord created medicines from the earth</a:t>
            </a:r>
            <a:r>
              <a:rPr lang="en-US" sz="2400" b="1" dirty="0" smtClean="0">
                <a:solidFill>
                  <a:srgbClr val="FF0000"/>
                </a:solidFill>
              </a:rPr>
              <a:t>, and </a:t>
            </a:r>
            <a:r>
              <a:rPr lang="en-US" sz="2400" b="1" dirty="0">
                <a:solidFill>
                  <a:srgbClr val="FF0000"/>
                </a:solidFill>
              </a:rPr>
              <a:t>a sensible man will not despise them.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baseline="30000" dirty="0"/>
              <a:t> </a:t>
            </a:r>
            <a:endParaRPr lang="en-US" sz="2400" b="1" baseline="30000" dirty="0" smtClean="0"/>
          </a:p>
          <a:p>
            <a:r>
              <a:rPr lang="en-US" sz="2400" b="1" baseline="30000" dirty="0" smtClean="0"/>
              <a:t>6</a:t>
            </a:r>
            <a:r>
              <a:rPr lang="en-US" sz="2400" b="1" dirty="0" smtClean="0">
                <a:solidFill>
                  <a:srgbClr val="FF0000"/>
                </a:solidFill>
              </a:rPr>
              <a:t>he </a:t>
            </a:r>
            <a:r>
              <a:rPr lang="en-US" sz="2400" b="1" dirty="0">
                <a:solidFill>
                  <a:srgbClr val="FF0000"/>
                </a:solidFill>
              </a:rPr>
              <a:t>gave skill to </a:t>
            </a:r>
            <a:r>
              <a:rPr lang="en-US" sz="2400" b="1" dirty="0" smtClean="0">
                <a:solidFill>
                  <a:srgbClr val="FF0000"/>
                </a:solidFill>
              </a:rPr>
              <a:t>men that he might be </a:t>
            </a:r>
            <a:r>
              <a:rPr lang="en-US" sz="2400" b="1" dirty="0">
                <a:solidFill>
                  <a:srgbClr val="FF0000"/>
                </a:solidFill>
              </a:rPr>
              <a:t>glorified in his marvelous works.</a:t>
            </a:r>
          </a:p>
          <a:p>
            <a:endParaRPr lang="en-US" dirty="0" smtClean="0"/>
          </a:p>
          <a:p>
            <a:r>
              <a:rPr lang="en-US" dirty="0" smtClean="0"/>
              <a:t>Sirach 38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50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Abouna</a:t>
            </a:r>
            <a:r>
              <a:rPr lang="en-US" dirty="0" smtClean="0"/>
              <a:t>, </a:t>
            </a:r>
            <a:r>
              <a:rPr lang="en-US" dirty="0" err="1" smtClean="0"/>
              <a:t>Md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Coptic Mental Health Center, NJ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74" y="2599344"/>
            <a:ext cx="1873770" cy="407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04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being treated in the church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9507570"/>
              </p:ext>
            </p:extLst>
          </p:nvPr>
        </p:nvGraphicFramePr>
        <p:xfrm>
          <a:off x="1701384" y="2143593"/>
          <a:ext cx="8305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982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56" y="490926"/>
            <a:ext cx="10845384" cy="1562725"/>
          </a:xfrm>
        </p:spPr>
        <p:txBody>
          <a:bodyPr/>
          <a:lstStyle/>
          <a:p>
            <a:r>
              <a:rPr lang="en-US" dirty="0" smtClean="0"/>
              <a:t>But did it WORK?! (only </a:t>
            </a:r>
            <a:r>
              <a:rPr lang="en-US" dirty="0" smtClean="0">
                <a:solidFill>
                  <a:srgbClr val="FF0000"/>
                </a:solidFill>
              </a:rPr>
              <a:t>84%</a:t>
            </a:r>
            <a:r>
              <a:rPr lang="en-US" dirty="0" smtClean="0"/>
              <a:t> of the time.)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018678"/>
              </p:ext>
            </p:extLst>
          </p:nvPr>
        </p:nvGraphicFramePr>
        <p:xfrm>
          <a:off x="974361" y="1731363"/>
          <a:ext cx="10433154" cy="4759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9648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I care about this?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92" y="419725"/>
            <a:ext cx="4437088" cy="595109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76185"/>
            <a:ext cx="3855720" cy="3532881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STOP SKIPPING LEG DAY!</a:t>
            </a:r>
          </a:p>
          <a:p>
            <a:endParaRPr lang="en-US" sz="2000" dirty="0" smtClean="0"/>
          </a:p>
          <a:p>
            <a:r>
              <a:rPr lang="en-US" sz="2000" dirty="0" smtClean="0"/>
              <a:t>“If one member suffers, the whole body suffers.” 1 </a:t>
            </a:r>
            <a:r>
              <a:rPr lang="en-US" sz="2000" dirty="0" err="1" smtClean="0"/>
              <a:t>Cor</a:t>
            </a:r>
            <a:r>
              <a:rPr lang="en-US" sz="2000" dirty="0" smtClean="0"/>
              <a:t> 12</a:t>
            </a:r>
            <a:endParaRPr lang="en-US" sz="2000" dirty="0"/>
          </a:p>
          <a:p>
            <a:r>
              <a:rPr lang="en-US" sz="2000" dirty="0" smtClean="0"/>
              <a:t>ITS ALL HEALTH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0135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3236167"/>
              </p:ext>
            </p:extLst>
          </p:nvPr>
        </p:nvGraphicFramePr>
        <p:xfrm>
          <a:off x="629587" y="2149838"/>
          <a:ext cx="4871803" cy="4708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040864"/>
              </p:ext>
            </p:extLst>
          </p:nvPr>
        </p:nvGraphicFramePr>
        <p:xfrm>
          <a:off x="5831174" y="2293495"/>
          <a:ext cx="6011055" cy="4437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191023"/>
              </p:ext>
            </p:extLst>
          </p:nvPr>
        </p:nvGraphicFramePr>
        <p:xfrm>
          <a:off x="4122297" y="189382"/>
          <a:ext cx="7749910" cy="2029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130"/>
                <a:gridCol w="1107130"/>
                <a:gridCol w="1107130"/>
                <a:gridCol w="1107130"/>
                <a:gridCol w="1107130"/>
                <a:gridCol w="1107130"/>
                <a:gridCol w="1107130"/>
              </a:tblGrid>
              <a:tr h="101458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Type of Functioning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Severe Impairment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Moderate Impairment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Mild Impairment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Average Functioning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Good Functioning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Superior Functioning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14581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GAF Score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0-50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51-64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65-74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75-84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85-94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95-100</a:t>
                      </a:r>
                      <a:endParaRPr lang="en-US" sz="9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9587" y="423473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Initially </a:t>
            </a:r>
            <a:r>
              <a:rPr lang="en-US" sz="1600" dirty="0" smtClean="0">
                <a:solidFill>
                  <a:srgbClr val="FF0000"/>
                </a:solidFill>
              </a:rPr>
              <a:t>99% of patients </a:t>
            </a:r>
            <a:r>
              <a:rPr lang="en-US" sz="1600" dirty="0" smtClean="0"/>
              <a:t>had mild to </a:t>
            </a:r>
            <a:r>
              <a:rPr lang="en-US" sz="1600" dirty="0" smtClean="0">
                <a:solidFill>
                  <a:srgbClr val="FF0000"/>
                </a:solidFill>
              </a:rPr>
              <a:t>severe impairments</a:t>
            </a:r>
            <a:r>
              <a:rPr lang="en-US" sz="1600" dirty="0" smtClean="0"/>
              <a:t>, currently </a:t>
            </a:r>
            <a:r>
              <a:rPr lang="en-US" sz="1600" dirty="0" smtClean="0">
                <a:solidFill>
                  <a:srgbClr val="FF0000"/>
                </a:solidFill>
              </a:rPr>
              <a:t>76%</a:t>
            </a:r>
            <a:r>
              <a:rPr lang="en-US" sz="1600" dirty="0" smtClean="0"/>
              <a:t> of patients have </a:t>
            </a:r>
            <a:r>
              <a:rPr lang="en-US" sz="1600" dirty="0" smtClean="0">
                <a:solidFill>
                  <a:srgbClr val="FF0000"/>
                </a:solidFill>
              </a:rPr>
              <a:t>average to superior functioning.</a:t>
            </a:r>
          </a:p>
        </p:txBody>
      </p:sp>
    </p:spTree>
    <p:extLst>
      <p:ext uri="{BB962C8B-B14F-4D97-AF65-F5344CB8AC3E}">
        <p14:creationId xmlns:p14="http://schemas.microsoft.com/office/powerpoint/2010/main" val="4229726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817" y="2621832"/>
            <a:ext cx="8361229" cy="2098226"/>
          </a:xfrm>
        </p:spPr>
        <p:txBody>
          <a:bodyPr/>
          <a:lstStyle/>
          <a:p>
            <a:r>
              <a:rPr lang="en-US" dirty="0" smtClean="0"/>
              <a:t>So what are these magical little pills anyway?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192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621" y="1770099"/>
            <a:ext cx="9601200" cy="434133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sz="2800" dirty="0" smtClean="0"/>
              <a:t>Antidepressants- Prozac, Zoloft, </a:t>
            </a:r>
          </a:p>
          <a:p>
            <a:pPr marL="0" indent="0">
              <a:buNone/>
            </a:pPr>
            <a:r>
              <a:rPr lang="en-US" sz="2800" dirty="0" smtClean="0"/>
              <a:t>Lexapro etc. (First approved by FDA, 1987)</a:t>
            </a:r>
          </a:p>
          <a:p>
            <a:pPr lvl="1"/>
            <a:r>
              <a:rPr lang="en-US" sz="2800" dirty="0" smtClean="0"/>
              <a:t>More </a:t>
            </a:r>
            <a:r>
              <a:rPr lang="en-US" sz="2800" dirty="0" smtClean="0">
                <a:solidFill>
                  <a:srgbClr val="FF0000"/>
                </a:solidFill>
              </a:rPr>
              <a:t>SERATONIN</a:t>
            </a:r>
            <a:r>
              <a:rPr lang="en-US" sz="2800" dirty="0" smtClean="0"/>
              <a:t> please </a:t>
            </a:r>
          </a:p>
          <a:p>
            <a:endParaRPr lang="en-US" sz="2800" dirty="0" smtClean="0"/>
          </a:p>
          <a:p>
            <a:r>
              <a:rPr lang="en-US" sz="2800" dirty="0" smtClean="0"/>
              <a:t>Mood stabilizers (Lithium, Depakote) </a:t>
            </a:r>
          </a:p>
          <a:p>
            <a:endParaRPr lang="en-US" sz="2800" dirty="0"/>
          </a:p>
          <a:p>
            <a:r>
              <a:rPr lang="en-US" sz="2800" dirty="0" smtClean="0"/>
              <a:t>Neuroleptics- </a:t>
            </a:r>
          </a:p>
          <a:p>
            <a:pPr lvl="1"/>
            <a:r>
              <a:rPr lang="en-US" sz="2800" dirty="0" smtClean="0"/>
              <a:t>Less </a:t>
            </a:r>
            <a:r>
              <a:rPr lang="en-US" sz="2800" dirty="0" smtClean="0">
                <a:solidFill>
                  <a:srgbClr val="FF0000"/>
                </a:solidFill>
              </a:rPr>
              <a:t>DOPAMINE</a:t>
            </a:r>
            <a:r>
              <a:rPr lang="en-US" sz="2800" dirty="0" smtClean="0"/>
              <a:t> please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Content Placeholder 3" descr="pil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13" r="-12613"/>
          <a:stretch>
            <a:fillRect/>
          </a:stretch>
        </p:blipFill>
        <p:spPr>
          <a:xfrm>
            <a:off x="7322640" y="0"/>
            <a:ext cx="5416323" cy="2965984"/>
          </a:xfrm>
          <a:prstGeom prst="rect">
            <a:avLst/>
          </a:prstGeom>
        </p:spPr>
      </p:pic>
      <p:pic>
        <p:nvPicPr>
          <p:cNvPr id="5" name="Content Placeholder 5" descr="air traffic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" r="3394"/>
          <a:stretch/>
        </p:blipFill>
        <p:spPr>
          <a:xfrm>
            <a:off x="9532828" y="3276600"/>
            <a:ext cx="265917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1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of taking them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Risk of NOT taking them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353071"/>
              </p:ext>
            </p:extLst>
          </p:nvPr>
        </p:nvGraphicFramePr>
        <p:xfrm>
          <a:off x="1272377" y="2361230"/>
          <a:ext cx="9601200" cy="3650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057"/>
                <a:gridCol w="4801143"/>
              </a:tblGrid>
              <a:tr h="181563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Not taking them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Taking them</a:t>
                      </a:r>
                      <a:endParaRPr lang="en-US" sz="2800" dirty="0"/>
                    </a:p>
                  </a:txBody>
                  <a:tcPr/>
                </a:tc>
              </a:tr>
              <a:tr h="1835353"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Untreated illness impacts your function</a:t>
                      </a:r>
                      <a:r>
                        <a:rPr lang="en-US" sz="2400" baseline="0" dirty="0" smtClean="0"/>
                        <a:t> (at home, at church, at work)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Side effects</a:t>
                      </a:r>
                      <a:r>
                        <a:rPr lang="en-US" sz="2400" baseline="0" dirty="0" smtClean="0"/>
                        <a:t> (MOST commonly mild, and there are lots of options.) 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903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 myths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They’re addictive </a:t>
            </a:r>
          </a:p>
          <a:p>
            <a:endParaRPr lang="en-US" sz="2400" dirty="0"/>
          </a:p>
          <a:p>
            <a:r>
              <a:rPr lang="en-US" sz="2400" dirty="0" smtClean="0"/>
              <a:t>I need to be on them forever </a:t>
            </a:r>
          </a:p>
          <a:p>
            <a:endParaRPr lang="en-US" sz="2400" dirty="0"/>
          </a:p>
          <a:p>
            <a:r>
              <a:rPr lang="en-US" sz="2400" dirty="0" smtClean="0"/>
              <a:t>They change you </a:t>
            </a:r>
          </a:p>
          <a:p>
            <a:endParaRPr lang="en-US" sz="2400" dirty="0"/>
          </a:p>
          <a:p>
            <a:r>
              <a:rPr lang="en-US" sz="2400" dirty="0" smtClean="0"/>
              <a:t>They’re dangerous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7651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Maybe this would work for you too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31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really holy people struggle with this too?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04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1" y="13447"/>
            <a:ext cx="11465859" cy="6803091"/>
          </a:xfrm>
        </p:spPr>
      </p:pic>
    </p:spTree>
    <p:extLst>
      <p:ext uri="{BB962C8B-B14F-4D97-AF65-F5344CB8AC3E}">
        <p14:creationId xmlns:p14="http://schemas.microsoft.com/office/powerpoint/2010/main" val="3231011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health myths: holy people don’t deal with this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01771"/>
            <a:ext cx="9601200" cy="2995339"/>
          </a:xfrm>
        </p:spPr>
        <p:txBody>
          <a:bodyPr>
            <a:normAutofit/>
          </a:bodyPr>
          <a:lstStyle/>
          <a:p>
            <a:endParaRPr lang="en-US" sz="2800" i="1" dirty="0" smtClean="0"/>
          </a:p>
          <a:p>
            <a:r>
              <a:rPr lang="en-US" sz="2800" i="1" dirty="0" smtClean="0"/>
              <a:t>“Who sinned, </a:t>
            </a:r>
            <a:r>
              <a:rPr lang="en-US" sz="2800" i="1" dirty="0"/>
              <a:t>t</a:t>
            </a:r>
            <a:r>
              <a:rPr lang="en-US" sz="2800" i="1" dirty="0" smtClean="0"/>
              <a:t>his man or his parents?”</a:t>
            </a:r>
            <a:r>
              <a:rPr lang="en-US" sz="2800" dirty="0" smtClean="0"/>
              <a:t> (John 9 and the need to blame. GOTTA BLAME SOMEBODY!)</a:t>
            </a:r>
          </a:p>
          <a:p>
            <a:r>
              <a:rPr lang="en-US" sz="2800" dirty="0" smtClean="0"/>
              <a:t>“</a:t>
            </a:r>
            <a:r>
              <a:rPr lang="en-US" sz="2800" dirty="0" smtClean="0">
                <a:solidFill>
                  <a:srgbClr val="C00000"/>
                </a:solidFill>
              </a:rPr>
              <a:t>Neither.</a:t>
            </a:r>
            <a:r>
              <a:rPr lang="en-US" sz="2800" dirty="0" smtClean="0"/>
              <a:t>”- Jesus 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1549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Spiritual problems or clinical disorder?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600" dirty="0" smtClean="0"/>
              <a:t>Depression </a:t>
            </a:r>
            <a:r>
              <a:rPr lang="en-US" sz="3600" dirty="0"/>
              <a:t>&amp; suicide vs despair</a:t>
            </a:r>
          </a:p>
          <a:p>
            <a:r>
              <a:rPr lang="en-US" sz="3600" dirty="0"/>
              <a:t>Anxiety disorder vs </a:t>
            </a:r>
            <a:r>
              <a:rPr lang="en-US" sz="3600" dirty="0" smtClean="0"/>
              <a:t>worry</a:t>
            </a:r>
          </a:p>
          <a:p>
            <a:r>
              <a:rPr lang="en-US" sz="3600" dirty="0" smtClean="0"/>
              <a:t>Bipolar disorder </a:t>
            </a:r>
          </a:p>
          <a:p>
            <a:r>
              <a:rPr lang="en-US" sz="3600" dirty="0" smtClean="0"/>
              <a:t>PTSD causes- persecution and trauma (“I cry every night.”) </a:t>
            </a:r>
          </a:p>
        </p:txBody>
      </p:sp>
    </p:spTree>
    <p:extLst>
      <p:ext uri="{BB962C8B-B14F-4D97-AF65-F5344CB8AC3E}">
        <p14:creationId xmlns:p14="http://schemas.microsoft.com/office/powerpoint/2010/main" val="4089377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756" y="1301360"/>
            <a:ext cx="9612971" cy="2852737"/>
          </a:xfrm>
        </p:spPr>
        <p:txBody>
          <a:bodyPr/>
          <a:lstStyle/>
          <a:p>
            <a:r>
              <a:rPr lang="en-US" dirty="0" smtClean="0"/>
              <a:t>#</a:t>
            </a:r>
            <a:r>
              <a:rPr lang="en-US" dirty="0" err="1" smtClean="0"/>
              <a:t>MindsMAtter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8712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 church supportive?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2" y="1547701"/>
            <a:ext cx="11425518" cy="5272199"/>
          </a:xfrm>
        </p:spPr>
      </p:pic>
    </p:spTree>
    <p:extLst>
      <p:ext uri="{BB962C8B-B14F-4D97-AF65-F5344CB8AC3E}">
        <p14:creationId xmlns:p14="http://schemas.microsoft.com/office/powerpoint/2010/main" val="1048762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 church providing care?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2" y="1329435"/>
            <a:ext cx="11425518" cy="5545771"/>
          </a:xfrm>
        </p:spPr>
      </p:pic>
    </p:spTree>
    <p:extLst>
      <p:ext uri="{BB962C8B-B14F-4D97-AF65-F5344CB8AC3E}">
        <p14:creationId xmlns:p14="http://schemas.microsoft.com/office/powerpoint/2010/main" val="3130038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health myths: Addicts need to get better before coming to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27969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Addiction: sin or disease? </a:t>
            </a:r>
          </a:p>
          <a:p>
            <a:r>
              <a:rPr lang="en-US" sz="3600" dirty="0" smtClean="0"/>
              <a:t>“</a:t>
            </a:r>
            <a:r>
              <a:rPr lang="en-US" sz="3600" dirty="0"/>
              <a:t>Most assuredly, I say to you, whoever commits sin is a </a:t>
            </a:r>
            <a:r>
              <a:rPr lang="en-US" sz="3600" dirty="0">
                <a:solidFill>
                  <a:srgbClr val="FF0000"/>
                </a:solidFill>
              </a:rPr>
              <a:t>slave of sin</a:t>
            </a:r>
            <a:r>
              <a:rPr lang="en-US" sz="3600" dirty="0"/>
              <a:t>. </a:t>
            </a:r>
            <a:r>
              <a:rPr lang="en-US" sz="3600" b="1" baseline="30000" dirty="0"/>
              <a:t>35 </a:t>
            </a:r>
            <a:r>
              <a:rPr lang="en-US" sz="3600" dirty="0"/>
              <a:t>And a slave does not abide in the house forever, </a:t>
            </a:r>
            <a:r>
              <a:rPr lang="en-US" sz="3600" i="1" dirty="0"/>
              <a:t>but</a:t>
            </a:r>
            <a:r>
              <a:rPr lang="en-US" sz="3600" dirty="0"/>
              <a:t> a son abides forever. </a:t>
            </a:r>
            <a:r>
              <a:rPr lang="en-US" sz="3600" b="1" baseline="30000" dirty="0"/>
              <a:t>36 </a:t>
            </a:r>
            <a:r>
              <a:rPr lang="en-US" sz="3600" dirty="0"/>
              <a:t>Therefore if the Son makes you free, you shall be free </a:t>
            </a:r>
            <a:r>
              <a:rPr lang="en-US" sz="3600" dirty="0" smtClean="0"/>
              <a:t>indeed – John 8:34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5323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Mental health myths: there’s nothing you can do about this/There’s no treatment.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399"/>
            <a:ext cx="9601200" cy="4639235"/>
          </a:xfrm>
        </p:spPr>
        <p:txBody>
          <a:bodyPr/>
          <a:lstStyle/>
          <a:p>
            <a:r>
              <a:rPr lang="en-US" sz="3200" dirty="0" smtClean="0"/>
              <a:t>85</a:t>
            </a:r>
            <a:r>
              <a:rPr lang="en-US" sz="3200" dirty="0"/>
              <a:t>% of individuals who have been prescribed medication for acute mental illness believe medication has been </a:t>
            </a:r>
            <a:r>
              <a:rPr lang="en-US" sz="3200" dirty="0" smtClean="0"/>
              <a:t>effective (that’s higher than the average.)</a:t>
            </a: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Treatment options: Medication, therapy, inpatient, outpatient, day programs </a:t>
            </a:r>
            <a:r>
              <a:rPr lang="en-US" sz="3200" dirty="0" err="1" smtClean="0"/>
              <a:t>etc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430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20429"/>
          </a:xfrm>
        </p:spPr>
        <p:txBody>
          <a:bodyPr/>
          <a:lstStyle/>
          <a:p>
            <a:r>
              <a:rPr lang="en-US" dirty="0" smtClean="0"/>
              <a:t>What do we do?  At least, don’t make it worse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13646"/>
            <a:ext cx="9601200" cy="4585447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pPr marL="457200" indent="-457200">
              <a:buAutoNum type="arabicParenR"/>
            </a:pPr>
            <a:r>
              <a:rPr lang="en-US" sz="3600" dirty="0" smtClean="0"/>
              <a:t>First </a:t>
            </a:r>
            <a:r>
              <a:rPr lang="en-US" sz="3600" dirty="0">
                <a:solidFill>
                  <a:srgbClr val="FF0000"/>
                </a:solidFill>
              </a:rPr>
              <a:t>do no harm </a:t>
            </a:r>
            <a:endParaRPr lang="en-US" sz="3600" dirty="0" smtClean="0">
              <a:solidFill>
                <a:srgbClr val="FF0000"/>
              </a:solidFill>
            </a:endParaRPr>
          </a:p>
          <a:p>
            <a:pPr marL="457200" indent="-457200">
              <a:buAutoNum type="arabicParenR"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“You’re depressed? Just pray and read Philippians.?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Anxiety? Jesus said do not worry, so like</a:t>
            </a:r>
            <a:r>
              <a:rPr lang="mr-IN" sz="3600" dirty="0" smtClean="0"/>
              <a:t>…</a:t>
            </a:r>
            <a:r>
              <a:rPr lang="en-CA" sz="3600" dirty="0" smtClean="0"/>
              <a:t>stop worrying</a:t>
            </a:r>
            <a:r>
              <a:rPr lang="en-US" sz="3600" dirty="0" smtClean="0"/>
              <a:t>.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49607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10421471" cy="1485900"/>
          </a:xfrm>
        </p:spPr>
        <p:txBody>
          <a:bodyPr/>
          <a:lstStyle/>
          <a:p>
            <a:r>
              <a:rPr lang="en-US" dirty="0" smtClean="0"/>
              <a:t>What do we do? </a:t>
            </a:r>
            <a:r>
              <a:rPr lang="en-US" dirty="0"/>
              <a:t>2) speak </a:t>
            </a:r>
            <a:r>
              <a:rPr lang="en-US" dirty="0" smtClean="0"/>
              <a:t>up/listen/learn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Awareness, education, </a:t>
            </a:r>
          </a:p>
          <a:p>
            <a:pPr marL="0" indent="0">
              <a:buNone/>
            </a:pPr>
            <a:r>
              <a:rPr lang="en-US" dirty="0" smtClean="0"/>
              <a:t>Decrease stigma.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Use youth meetings</a:t>
            </a:r>
          </a:p>
          <a:p>
            <a:pPr marL="0" indent="0">
              <a:buNone/>
            </a:pPr>
            <a:r>
              <a:rPr lang="en-US" dirty="0" smtClean="0"/>
              <a:t>Sermons, retreats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Don’t need to be an </a:t>
            </a:r>
          </a:p>
          <a:p>
            <a:pPr marL="0" indent="0">
              <a:buNone/>
            </a:pPr>
            <a:r>
              <a:rPr lang="en-US" dirty="0" smtClean="0"/>
              <a:t>Expert psychiatrist. 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1" y="1355362"/>
            <a:ext cx="7293429" cy="550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27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do? Action plan.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2" y="1448489"/>
            <a:ext cx="11425518" cy="5409511"/>
          </a:xfrm>
        </p:spPr>
      </p:pic>
    </p:spTree>
    <p:extLst>
      <p:ext uri="{BB962C8B-B14F-4D97-AF65-F5344CB8AC3E}">
        <p14:creationId xmlns:p14="http://schemas.microsoft.com/office/powerpoint/2010/main" val="366829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FAQ: When do I Make </a:t>
            </a:r>
            <a:r>
              <a:rPr lang="en-US" dirty="0"/>
              <a:t>a Referral to a Mental Health </a:t>
            </a:r>
            <a:r>
              <a:rPr lang="en-US" dirty="0" smtClean="0"/>
              <a:t>Professional?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938" y="2286000"/>
            <a:ext cx="11418062" cy="4370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Make a referral, </a:t>
            </a:r>
            <a:r>
              <a:rPr lang="en-US" sz="2400" dirty="0">
                <a:solidFill>
                  <a:srgbClr val="FF0000"/>
                </a:solidFill>
              </a:rPr>
              <a:t>not a </a:t>
            </a:r>
            <a:r>
              <a:rPr lang="en-US" sz="2400" dirty="0" smtClean="0">
                <a:solidFill>
                  <a:srgbClr val="FF0000"/>
                </a:solidFill>
              </a:rPr>
              <a:t>diagnosis. ITS BETTER TO BE WRONG AND REFER TOO MANY PEOPLE. </a:t>
            </a:r>
          </a:p>
          <a:p>
            <a:pPr marL="0" indent="0">
              <a:buNone/>
            </a:pPr>
            <a:r>
              <a:rPr lang="en-US" sz="2400" dirty="0" smtClean="0"/>
              <a:t>THAT FIRST APPOINTMENT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Things to think about: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Danger </a:t>
            </a:r>
            <a:r>
              <a:rPr lang="en-US" sz="2400" dirty="0"/>
              <a:t>– Is there danger to self or others, including thoughts of suicide or risky behavior</a:t>
            </a:r>
            <a:r>
              <a:rPr lang="en-US" sz="2400" dirty="0" smtClean="0"/>
              <a:t>?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</a:rPr>
              <a:t>istress</a:t>
            </a:r>
            <a:r>
              <a:rPr lang="en-US" sz="2400" dirty="0" smtClean="0"/>
              <a:t> </a:t>
            </a:r>
            <a:r>
              <a:rPr lang="en-US" sz="2400" dirty="0"/>
              <a:t>– How much distress, discomfort, or anguish is he/she feeling? How well is he/she able to tolerate, manage or cope? 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Duty</a:t>
            </a:r>
            <a:r>
              <a:rPr lang="en-US" sz="2400" dirty="0" smtClean="0"/>
              <a:t> </a:t>
            </a:r>
            <a:r>
              <a:rPr lang="en-US" sz="2400" dirty="0"/>
              <a:t>– Is he/she capable of caring for self? Able to problem solve and make decisions? 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549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FAQs-What </a:t>
            </a:r>
            <a:r>
              <a:rPr lang="en-US" dirty="0"/>
              <a:t>if </a:t>
            </a:r>
            <a:r>
              <a:rPr lang="en-US" dirty="0">
                <a:solidFill>
                  <a:srgbClr val="FF0000"/>
                </a:solidFill>
              </a:rPr>
              <a:t>I’m</a:t>
            </a:r>
            <a:r>
              <a:rPr lang="en-US" dirty="0"/>
              <a:t> struggling with something that </a:t>
            </a:r>
            <a:r>
              <a:rPr lang="en-US" dirty="0">
                <a:solidFill>
                  <a:srgbClr val="FF0000"/>
                </a:solidFill>
              </a:rPr>
              <a:t>sounds</a:t>
            </a:r>
            <a:r>
              <a:rPr lang="en-US" dirty="0"/>
              <a:t> like a mental illness?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37029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HOPE4MentalHealth.com (find local provider)</a:t>
            </a:r>
          </a:p>
          <a:p>
            <a:endParaRPr lang="en-US" dirty="0"/>
          </a:p>
          <a:p>
            <a:r>
              <a:rPr lang="en-US" dirty="0" smtClean="0"/>
              <a:t>primary care doctor. </a:t>
            </a:r>
          </a:p>
          <a:p>
            <a:endParaRPr lang="en-US" dirty="0" smtClean="0"/>
          </a:p>
          <a:p>
            <a:r>
              <a:rPr lang="en-US" dirty="0" smtClean="0"/>
              <a:t>St. Luke’s COPTIC Mental health clinic. (949)4ST-LUKE</a:t>
            </a:r>
          </a:p>
          <a:p>
            <a:endParaRPr lang="en-US" dirty="0" smtClean="0"/>
          </a:p>
          <a:p>
            <a:r>
              <a:rPr lang="en-US" dirty="0" smtClean="0"/>
              <a:t>National </a:t>
            </a:r>
            <a:r>
              <a:rPr lang="en-US" dirty="0"/>
              <a:t>Suicide Prevention Lifeline, 1‑800‑273‑TALK (8255) or </a:t>
            </a:r>
            <a:r>
              <a:rPr lang="en-US" dirty="0">
                <a:hlinkClick r:id="rId2"/>
              </a:rPr>
              <a:t>Live Online Chat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34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talk with someone who is suicidal?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10078710" cy="42421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400" dirty="0" smtClean="0"/>
              <a:t>You </a:t>
            </a:r>
            <a:r>
              <a:rPr lang="en-US" sz="2400" dirty="0"/>
              <a:t>can come to me and talk about </a:t>
            </a:r>
            <a:r>
              <a:rPr lang="en-US" sz="2400" dirty="0">
                <a:solidFill>
                  <a:srgbClr val="FF0000"/>
                </a:solidFill>
              </a:rPr>
              <a:t>suicide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r>
              <a:rPr lang="en-US" sz="2400" dirty="0" smtClean="0"/>
              <a:t>” (use the word, doesn’t put ideas in their head) </a:t>
            </a:r>
          </a:p>
          <a:p>
            <a:endParaRPr lang="en-US" sz="2400" dirty="0" smtClean="0"/>
          </a:p>
          <a:p>
            <a:r>
              <a:rPr lang="en-US" sz="2400" dirty="0" smtClean="0"/>
              <a:t>Make the thought less isolating. Others have felt this</a:t>
            </a:r>
            <a:r>
              <a:rPr lang="mr-IN" sz="2400" dirty="0" smtClean="0"/>
              <a:t>…</a:t>
            </a:r>
            <a:r>
              <a:rPr lang="en-CA" sz="2400" dirty="0" smtClean="0"/>
              <a:t>.</a:t>
            </a:r>
            <a:r>
              <a:rPr lang="en-US" sz="2400" dirty="0" smtClean="0"/>
              <a:t>“Sometimes people feel overwhelmed and feel like life isn’t worth living</a:t>
            </a:r>
            <a:r>
              <a:rPr lang="mr-IN" sz="2400" dirty="0" smtClean="0"/>
              <a:t>…</a:t>
            </a:r>
            <a:r>
              <a:rPr lang="en-CA" sz="2400" dirty="0" smtClean="0"/>
              <a:t>have you felt that way?”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“</a:t>
            </a:r>
            <a:r>
              <a:rPr lang="en-US" sz="2400" dirty="0"/>
              <a:t>Have you ever thought of attempting suicide?” • </a:t>
            </a:r>
            <a:endParaRPr lang="en-US" sz="2400" dirty="0" smtClean="0"/>
          </a:p>
          <a:p>
            <a:pPr lvl="1"/>
            <a:r>
              <a:rPr lang="en-US" sz="2400" dirty="0" smtClean="0"/>
              <a:t>“</a:t>
            </a:r>
            <a:r>
              <a:rPr lang="en-US" sz="2400" dirty="0"/>
              <a:t>What can I do to help? We are in this </a:t>
            </a:r>
            <a:r>
              <a:rPr lang="en-US" sz="2400" dirty="0" smtClean="0"/>
              <a:t>together!</a:t>
            </a:r>
          </a:p>
        </p:txBody>
      </p:sp>
    </p:spTree>
    <p:extLst>
      <p:ext uri="{BB962C8B-B14F-4D97-AF65-F5344CB8AC3E}">
        <p14:creationId xmlns:p14="http://schemas.microsoft.com/office/powerpoint/2010/main" val="2885636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from last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57200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1) Real, it’s actually a thing. (discussed what it looks like physically.)</a:t>
            </a:r>
          </a:p>
          <a:p>
            <a:endParaRPr lang="en-US" sz="2800" dirty="0" smtClean="0"/>
          </a:p>
          <a:p>
            <a:r>
              <a:rPr lang="en-US" sz="2800" dirty="0" smtClean="0"/>
              <a:t>2) Not always ‘spiritual’</a:t>
            </a:r>
          </a:p>
          <a:p>
            <a:endParaRPr lang="en-US" sz="2800" dirty="0" smtClean="0"/>
          </a:p>
          <a:p>
            <a:r>
              <a:rPr lang="en-US" sz="2800" dirty="0" smtClean="0"/>
              <a:t> 3) Common (1 in 5 of us meet criteria, 5 of 5 could improve)</a:t>
            </a:r>
          </a:p>
          <a:p>
            <a:endParaRPr lang="en-US" sz="2800" dirty="0" smtClean="0"/>
          </a:p>
          <a:p>
            <a:r>
              <a:rPr lang="en-US" sz="2800" dirty="0" smtClean="0"/>
              <a:t>4) treatable! (emotional hygiene)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828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should I do if my loved one is in a mental health crisis and is not willing  to get help?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08338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400" dirty="0" smtClean="0"/>
              <a:t>frustrating </a:t>
            </a:r>
            <a:r>
              <a:rPr lang="en-US" sz="2400" dirty="0"/>
              <a:t>and scary </a:t>
            </a:r>
            <a:r>
              <a:rPr lang="en-US" sz="2400" dirty="0" smtClean="0"/>
              <a:t>– danger to self or others? </a:t>
            </a:r>
          </a:p>
          <a:p>
            <a:endParaRPr lang="en-US" sz="2400" dirty="0"/>
          </a:p>
          <a:p>
            <a:r>
              <a:rPr lang="en-US" sz="2400" dirty="0" smtClean="0"/>
              <a:t>you </a:t>
            </a:r>
            <a:r>
              <a:rPr lang="en-US" sz="2400" dirty="0"/>
              <a:t>can </a:t>
            </a:r>
            <a:r>
              <a:rPr lang="en-US" sz="2400" dirty="0">
                <a:solidFill>
                  <a:srgbClr val="FF0000"/>
                </a:solidFill>
              </a:rPr>
              <a:t>contact 911 </a:t>
            </a:r>
            <a:r>
              <a:rPr lang="en-US" sz="2400" dirty="0"/>
              <a:t>and ask for a crisis intervention officer to be sent to the location.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Some </a:t>
            </a:r>
            <a:r>
              <a:rPr lang="en-US" sz="2400" dirty="0"/>
              <a:t>people seem to be unaware of how mentally ill they are and therefore don’t recognize their need for medical treatment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4474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Contact.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  <a:hlinkClick r:id="rId2"/>
              </a:rPr>
              <a:t>MenaMirhom@gmail.com</a:t>
            </a:r>
            <a:r>
              <a:rPr lang="en-US" sz="4000" dirty="0" smtClean="0">
                <a:solidFill>
                  <a:schemeClr val="tx1"/>
                </a:solidFill>
              </a:rPr>
              <a:t>,</a:t>
            </a:r>
            <a:r>
              <a:rPr lang="en-US" sz="4000" dirty="0" smtClean="0"/>
              <a:t> 917-402-0564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675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=z-IR48Mb3W0&amp;feature=</a:t>
            </a:r>
            <a:r>
              <a:rPr lang="en-US" dirty="0" err="1"/>
              <a:t>youtu.be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956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St. Mary &amp; Stigma</a:t>
            </a:r>
            <a:endParaRPr lang="en-US" dirty="0"/>
          </a:p>
        </p:txBody>
      </p:sp>
      <p:pic>
        <p:nvPicPr>
          <p:cNvPr id="4" name="Content Placeholder 3" descr="st. mar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117" r="-134117"/>
          <a:stretch>
            <a:fillRect/>
          </a:stretch>
        </p:blipFill>
        <p:spPr>
          <a:xfrm>
            <a:off x="5352811" y="865319"/>
            <a:ext cx="10665749" cy="5992681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371600" y="2286000"/>
            <a:ext cx="7587924" cy="3520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Above the mainstream. Above the stigma </a:t>
            </a:r>
          </a:p>
          <a:p>
            <a:endParaRPr lang="en-US" sz="3200" dirty="0"/>
          </a:p>
          <a:p>
            <a:r>
              <a:rPr lang="en-US" sz="3200" dirty="0" smtClean="0"/>
              <a:t>(Mark 6; ‘Is this not Mary’s son?’)</a:t>
            </a:r>
          </a:p>
          <a:p>
            <a:endParaRPr lang="en-US" sz="3200" dirty="0"/>
          </a:p>
          <a:p>
            <a:r>
              <a:rPr lang="en-US" sz="3200" dirty="0" smtClean="0"/>
              <a:t>We need her intercession.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01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829" y="337319"/>
            <a:ext cx="6085066" cy="6085066"/>
          </a:xfrm>
        </p:spPr>
      </p:pic>
    </p:spTree>
    <p:extLst>
      <p:ext uri="{BB962C8B-B14F-4D97-AF65-F5344CB8AC3E}">
        <p14:creationId xmlns:p14="http://schemas.microsoft.com/office/powerpoint/2010/main" val="4235640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 anyone who has…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5400" dirty="0" smtClean="0"/>
              <a:t>Depression </a:t>
            </a:r>
          </a:p>
          <a:p>
            <a:r>
              <a:rPr lang="en-US" sz="5400" dirty="0" smtClean="0"/>
              <a:t>Anxiety </a:t>
            </a:r>
          </a:p>
          <a:p>
            <a:r>
              <a:rPr lang="en-US" sz="5400" dirty="0" smtClean="0"/>
              <a:t>Addiction </a:t>
            </a:r>
          </a:p>
          <a:p>
            <a:r>
              <a:rPr lang="en-US" sz="5400" dirty="0" smtClean="0"/>
              <a:t>Suicidal thoughts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386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people go </a:t>
            </a:r>
            <a:r>
              <a:rPr lang="en-US" dirty="0" smtClean="0">
                <a:solidFill>
                  <a:srgbClr val="FF0000"/>
                </a:solidFill>
              </a:rPr>
              <a:t>first</a:t>
            </a:r>
            <a:r>
              <a:rPr lang="en-US" dirty="0" smtClean="0"/>
              <a:t> for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Work? </a:t>
            </a:r>
          </a:p>
          <a:p>
            <a:r>
              <a:rPr lang="en-US" sz="4000" dirty="0" smtClean="0"/>
              <a:t>School? </a:t>
            </a:r>
          </a:p>
          <a:p>
            <a:r>
              <a:rPr lang="en-US" sz="4000" dirty="0" smtClean="0"/>
              <a:t>Family doctor? </a:t>
            </a:r>
          </a:p>
          <a:p>
            <a:r>
              <a:rPr lang="en-US" sz="4000" dirty="0" smtClean="0"/>
              <a:t>Mental health professional? </a:t>
            </a:r>
          </a:p>
          <a:p>
            <a:r>
              <a:rPr lang="en-US" sz="4000" dirty="0" smtClean="0"/>
              <a:t>Emergency room?</a:t>
            </a:r>
          </a:p>
          <a:p>
            <a:r>
              <a:rPr lang="en-US" sz="4000" dirty="0" smtClean="0"/>
              <a:t>Church?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92326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You. They go to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Research shows that the first place people go is </a:t>
            </a:r>
            <a:r>
              <a:rPr lang="en-US" dirty="0" smtClean="0">
                <a:solidFill>
                  <a:srgbClr val="FF0000"/>
                </a:solidFill>
              </a:rPr>
              <a:t>the church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(Some call the servant before calling 911.)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1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64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2631</TotalTime>
  <Words>1186</Words>
  <Application>Microsoft Macintosh PowerPoint</Application>
  <PresentationFormat>Custom</PresentationFormat>
  <Paragraphs>206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Crop</vt:lpstr>
      <vt:lpstr>PowerPoint Presentation</vt:lpstr>
      <vt:lpstr>Why should I care about this?</vt:lpstr>
      <vt:lpstr>#MindsMAtter</vt:lpstr>
      <vt:lpstr>Recap from last talk</vt:lpstr>
      <vt:lpstr>St. Mary &amp; Stigma</vt:lpstr>
      <vt:lpstr>PowerPoint Presentation</vt:lpstr>
      <vt:lpstr>Do you know anyone who has…</vt:lpstr>
      <vt:lpstr>Where do people go first for help?</vt:lpstr>
      <vt:lpstr>You. They go to you</vt:lpstr>
      <vt:lpstr>So how do we treat this?</vt:lpstr>
      <vt:lpstr>Survey says….</vt:lpstr>
      <vt:lpstr>PowerPoint Presentation</vt:lpstr>
      <vt:lpstr>What do we ACTUALLY believe about treatment?</vt:lpstr>
      <vt:lpstr>Mental health myths: Medication is a sin or a weakness of my faith</vt:lpstr>
      <vt:lpstr>God of Bentleys</vt:lpstr>
      <vt:lpstr>Jesus, M.D. </vt:lpstr>
      <vt:lpstr>Abouna, Md</vt:lpstr>
      <vt:lpstr>What’s being treated in the church</vt:lpstr>
      <vt:lpstr>But did it WORK?! (only 84% of the time.)</vt:lpstr>
      <vt:lpstr>PowerPoint Presentation</vt:lpstr>
      <vt:lpstr>So what are these magical little pills anyway?</vt:lpstr>
      <vt:lpstr>Traffic control</vt:lpstr>
      <vt:lpstr>Risk of taking them vs  Risk of NOT taking them </vt:lpstr>
      <vt:lpstr>Medication myths </vt:lpstr>
      <vt:lpstr>Maybe this would work for you too</vt:lpstr>
      <vt:lpstr>Can really holy people struggle with this too?</vt:lpstr>
      <vt:lpstr>PowerPoint Presentation</vt:lpstr>
      <vt:lpstr>Mental health myths: holy people don’t deal with this</vt:lpstr>
      <vt:lpstr>Spiritual problems or clinical disorder?</vt:lpstr>
      <vt:lpstr>Is the church supportive?</vt:lpstr>
      <vt:lpstr>Is the church providing care?</vt:lpstr>
      <vt:lpstr>Mental health myths: Addicts need to get better before coming to church</vt:lpstr>
      <vt:lpstr>Mental health myths: there’s nothing you can do about this/There’s no treatment.</vt:lpstr>
      <vt:lpstr>What do we do?  At least, don’t make it worse</vt:lpstr>
      <vt:lpstr>What do we do? 2) speak up/listen/learn</vt:lpstr>
      <vt:lpstr>What do we do? Action plan. </vt:lpstr>
      <vt:lpstr>FAQ: When do I Make a Referral to a Mental Health Professional? </vt:lpstr>
      <vt:lpstr>FAQs-What if I’m struggling with something that sounds like a mental illness?  </vt:lpstr>
      <vt:lpstr>How do I talk with someone who is suicidal?</vt:lpstr>
      <vt:lpstr>What should I do if my loved one is in a mental health crisis and is not willing  to get help? </vt:lpstr>
      <vt:lpstr>Contact. Questions?</vt:lpstr>
      <vt:lpstr>TED depression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Redeeming the mind</dc:title>
  <dc:creator>Mena Mirhom</dc:creator>
  <cp:lastModifiedBy>Mariam Ghobrial</cp:lastModifiedBy>
  <cp:revision>143</cp:revision>
  <dcterms:created xsi:type="dcterms:W3CDTF">2018-02-03T20:19:16Z</dcterms:created>
  <dcterms:modified xsi:type="dcterms:W3CDTF">2018-08-12T02:43:34Z</dcterms:modified>
</cp:coreProperties>
</file>