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71" r:id="rId7"/>
    <p:sldId id="260" r:id="rId8"/>
    <p:sldId id="272" r:id="rId9"/>
    <p:sldId id="261" r:id="rId10"/>
    <p:sldId id="262" r:id="rId11"/>
    <p:sldId id="26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58B84D-E0F0-2A41-941F-1F08BFF04330}" type="datetimeFigureOut">
              <a:rPr lang="en-US" smtClean="0"/>
              <a:t>19/07/2014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7CD0C265-10F2-4641-A495-709ADBDBDD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537325"/>
            <a:ext cx="5458968" cy="1048684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/>
                <a:cs typeface="Times New Roman"/>
              </a:rPr>
              <a:t>The </a:t>
            </a:r>
            <a:r>
              <a:rPr lang="en-US" b="1" u="sng" smtClean="0">
                <a:latin typeface="Times New Roman"/>
                <a:cs typeface="Times New Roman"/>
              </a:rPr>
              <a:t>Greatest ! </a:t>
            </a:r>
            <a:r>
              <a:rPr lang="en-US" b="1" u="sng" dirty="0" smtClean="0">
                <a:latin typeface="Times New Roman"/>
                <a:cs typeface="Times New Roman"/>
              </a:rPr>
              <a:t>When?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879592"/>
            <a:ext cx="5458968" cy="62179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nd</a:t>
            </a:r>
            <a:r>
              <a:rPr lang="en-US" b="1" dirty="0" smtClean="0">
                <a:solidFill>
                  <a:srgbClr val="FF0000"/>
                </a:solidFill>
              </a:rPr>
              <a:t> Sunday of </a:t>
            </a:r>
            <a:r>
              <a:rPr lang="en-US" b="1" dirty="0" err="1" smtClean="0">
                <a:solidFill>
                  <a:srgbClr val="FF0000"/>
                </a:solidFill>
              </a:rPr>
              <a:t>Abib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2420"/>
          <a:stretch/>
        </p:blipFill>
        <p:spPr>
          <a:xfrm>
            <a:off x="953639" y="380765"/>
            <a:ext cx="4257428" cy="367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25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Fr. </a:t>
            </a:r>
            <a:r>
              <a:rPr lang="en-US" b="1" u="sng" dirty="0" err="1" smtClean="0"/>
              <a:t>Theophlactius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55811" cy="438001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He wants us, not to take over (earthly) </a:t>
            </a:r>
            <a:r>
              <a:rPr lang="en-US" sz="3200" b="1" u="sng" dirty="0">
                <a:solidFill>
                  <a:srgbClr val="FF0000"/>
                </a:solidFill>
              </a:rPr>
              <a:t>supremacy for ourselves</a:t>
            </a:r>
            <a:r>
              <a:rPr lang="en-US" sz="3200" b="1" dirty="0"/>
              <a:t>, but to reach up for it the </a:t>
            </a:r>
            <a:r>
              <a:rPr lang="en-US" sz="3200" b="1" u="sng" dirty="0">
                <a:solidFill>
                  <a:srgbClr val="FF0000"/>
                </a:solidFill>
              </a:rPr>
              <a:t>heavenly through humility</a:t>
            </a:r>
            <a:r>
              <a:rPr lang="en-US" sz="3200" b="1" dirty="0"/>
              <a:t>. How great is humility! It earns for itself </a:t>
            </a:r>
            <a:r>
              <a:rPr lang="en-US" sz="3600" b="1" u="sng" dirty="0">
                <a:solidFill>
                  <a:srgbClr val="FF0000"/>
                </a:solidFill>
              </a:rPr>
              <a:t>the dwelling of the Father, of the Son, and of the Holy </a:t>
            </a:r>
            <a:r>
              <a:rPr lang="en-US" sz="3600" b="1" u="sng" dirty="0" smtClean="0">
                <a:solidFill>
                  <a:srgbClr val="FF0000"/>
                </a:solidFill>
              </a:rPr>
              <a:t>Spirit.</a:t>
            </a:r>
            <a:endParaRPr lang="en-US" sz="3600" b="1" u="sng" dirty="0">
              <a:solidFill>
                <a:srgbClr val="FF0000"/>
              </a:solidFill>
            </a:endParaRPr>
          </a:p>
          <a:p>
            <a:endParaRPr lang="en-US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3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8016259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After a great Event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3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Luke 22: 24-27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03298"/>
            <a:ext cx="8322793" cy="4752191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/>
              <a:t>24 </a:t>
            </a:r>
            <a:r>
              <a:rPr lang="en-US" sz="2600" b="1" u="sng" dirty="0">
                <a:solidFill>
                  <a:srgbClr val="FF0000"/>
                </a:solidFill>
              </a:rPr>
              <a:t>Now</a:t>
            </a:r>
            <a:r>
              <a:rPr lang="en-US" sz="2600" dirty="0"/>
              <a:t> there was also a dispute among them, as to which of them should be </a:t>
            </a:r>
            <a:r>
              <a:rPr lang="en-US" sz="2600" b="1" u="sng" dirty="0">
                <a:solidFill>
                  <a:srgbClr val="FF0000"/>
                </a:solidFill>
              </a:rPr>
              <a:t>considered the greatest. </a:t>
            </a:r>
            <a:r>
              <a:rPr lang="en-US" sz="2600" b="1" dirty="0"/>
              <a:t>25 </a:t>
            </a:r>
            <a:r>
              <a:rPr lang="en-US" sz="2600" dirty="0"/>
              <a:t>And He said to them, </a:t>
            </a:r>
            <a:r>
              <a:rPr lang="en-US" sz="2600" b="1" u="sng" dirty="0">
                <a:solidFill>
                  <a:srgbClr val="FF0000"/>
                </a:solidFill>
              </a:rPr>
              <a:t>“The kings of the Gentiles exercise lordship over them, and those who exercise authority over them are called ‘benefactors.’ </a:t>
            </a:r>
            <a:r>
              <a:rPr lang="en-US" sz="2600" b="1" dirty="0"/>
              <a:t>26 </a:t>
            </a:r>
            <a:r>
              <a:rPr lang="en-US" sz="2600" dirty="0"/>
              <a:t>But not so </a:t>
            </a:r>
            <a:r>
              <a:rPr lang="en-US" sz="2600" i="1" dirty="0"/>
              <a:t>among</a:t>
            </a:r>
            <a:r>
              <a:rPr lang="en-US" sz="2600" dirty="0"/>
              <a:t> you; on the contrary, he who is greatest among you, let him be as the younger, and he who governs as he who serves. </a:t>
            </a:r>
            <a:r>
              <a:rPr lang="en-US" sz="2600" b="1" dirty="0"/>
              <a:t>27 </a:t>
            </a:r>
            <a:r>
              <a:rPr lang="en-US" sz="2600" b="1" u="sng" dirty="0">
                <a:solidFill>
                  <a:srgbClr val="FF0000"/>
                </a:solidFill>
              </a:rPr>
              <a:t>For who </a:t>
            </a:r>
            <a:r>
              <a:rPr lang="en-US" sz="2600" b="1" i="1" u="sng" dirty="0">
                <a:solidFill>
                  <a:srgbClr val="FF0000"/>
                </a:solidFill>
              </a:rPr>
              <a:t>is</a:t>
            </a:r>
            <a:r>
              <a:rPr lang="en-US" sz="2600" b="1" u="sng" dirty="0">
                <a:solidFill>
                  <a:srgbClr val="FF0000"/>
                </a:solidFill>
              </a:rPr>
              <a:t> greater, he who sits at the table, or he who serves? </a:t>
            </a:r>
            <a:r>
              <a:rPr lang="en-US" sz="2600" b="1" i="1" u="sng" dirty="0">
                <a:solidFill>
                  <a:srgbClr val="FF0000"/>
                </a:solidFill>
              </a:rPr>
              <a:t>Is</a:t>
            </a:r>
            <a:r>
              <a:rPr lang="en-US" sz="2600" b="1" u="sng" dirty="0">
                <a:solidFill>
                  <a:srgbClr val="FF0000"/>
                </a:solidFill>
              </a:rPr>
              <a:t> it not he who sits at the table? Yet I am among you as the One who serves</a:t>
            </a:r>
            <a:r>
              <a:rPr lang="en-US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7403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St. Cyril the great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00250" cy="427054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“</a:t>
            </a:r>
            <a:r>
              <a:rPr lang="en-US" sz="3200" b="1" dirty="0"/>
              <a:t>What happened among the disciples, and was recorded</a:t>
            </a:r>
            <a:r>
              <a:rPr lang="en-US" sz="3200" b="1" u="sng" dirty="0">
                <a:solidFill>
                  <a:srgbClr val="FF0000"/>
                </a:solidFill>
              </a:rPr>
              <a:t>, is only for our own good</a:t>
            </a:r>
            <a:r>
              <a:rPr lang="en-US" sz="3200" b="1" dirty="0"/>
              <a:t>. Even though they were saints yet </a:t>
            </a:r>
            <a:r>
              <a:rPr lang="en-US" sz="3200" b="1" u="sng" dirty="0">
                <a:solidFill>
                  <a:srgbClr val="FF0000"/>
                </a:solidFill>
              </a:rPr>
              <a:t>this is the weakness or sickness for our humility</a:t>
            </a:r>
            <a:r>
              <a:rPr lang="en-US" sz="3200" b="1" dirty="0"/>
              <a:t>. The Lord dealt with the disease as a smart surgeon, and he amputated </a:t>
            </a:r>
            <a:r>
              <a:rPr lang="en-US" sz="3200" b="1" dirty="0" smtClean="0"/>
              <a:t>the</a:t>
            </a:r>
            <a:r>
              <a:rPr lang="en-US" sz="3200" b="1" dirty="0"/>
              <a:t> </a:t>
            </a:r>
            <a:r>
              <a:rPr lang="en-US" sz="3200" b="1" dirty="0" smtClean="0"/>
              <a:t>rottenness of it”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88044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Trinitarian Act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/>
              <a:t>To Enjoy the Love of the Father : Humility and obedience</a:t>
            </a:r>
          </a:p>
          <a:p>
            <a:pPr algn="ctr"/>
            <a:r>
              <a:rPr lang="en-US" sz="3200" b="1" dirty="0" smtClean="0"/>
              <a:t>To enjoy the Grace of The Son: Humility and Obedience</a:t>
            </a:r>
          </a:p>
          <a:p>
            <a:pPr algn="ctr"/>
            <a:r>
              <a:rPr lang="en-US" sz="3200" b="1" dirty="0" smtClean="0"/>
              <a:t>To enjoy the fellowship of the Holy Spirit: humility and Obedience </a:t>
            </a:r>
          </a:p>
        </p:txBody>
      </p:sp>
    </p:spTree>
    <p:extLst>
      <p:ext uri="{BB962C8B-B14F-4D97-AF65-F5344CB8AC3E}">
        <p14:creationId xmlns:p14="http://schemas.microsoft.com/office/powerpoint/2010/main" val="242525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/>
              <a:t>μείζων</a:t>
            </a:r>
            <a:r>
              <a:rPr lang="en-US" b="1" u="sng" dirty="0" smtClean="0"/>
              <a:t> = G 3187 =</a:t>
            </a:r>
            <a:r>
              <a:rPr lang="en-US" b="1" u="sng" dirty="0" err="1" smtClean="0"/>
              <a:t>Meizon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/>
                <a:cs typeface="Times New Roman"/>
              </a:rPr>
              <a:t>Mentioned 48 times in 42 verses in the New Testament</a:t>
            </a:r>
          </a:p>
          <a:p>
            <a:pPr algn="ctr"/>
            <a:r>
              <a:rPr lang="en-US" sz="3600" b="1" dirty="0" smtClean="0">
                <a:latin typeface="Times New Roman"/>
                <a:cs typeface="Times New Roman"/>
              </a:rPr>
              <a:t>8 times arguments between the disciples</a:t>
            </a:r>
            <a:endParaRPr 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47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Synoptic Gospels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680650" cy="4336224"/>
          </a:xfrm>
        </p:spPr>
        <p:txBody>
          <a:bodyPr numCol="3">
            <a:normAutofit fontScale="92500" lnSpcReduction="20000"/>
          </a:bodyPr>
          <a:lstStyle/>
          <a:p>
            <a:pPr>
              <a:buFont typeface="Wingdings" charset="2"/>
              <a:buChar char="v"/>
            </a:pPr>
            <a:r>
              <a:rPr lang="en-US" sz="2200" b="1" dirty="0" smtClean="0"/>
              <a:t>Matt 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17:1-13  transfiguration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3366FF"/>
                </a:solidFill>
              </a:rPr>
              <a:t>17:14-21 the disciple could not cast out a demon</a:t>
            </a:r>
          </a:p>
          <a:p>
            <a:pPr lvl="1">
              <a:buFont typeface="Wingdings" charset="2"/>
              <a:buChar char="ü"/>
            </a:pPr>
            <a:endParaRPr lang="en-US" sz="1900" b="1" dirty="0" smtClean="0">
              <a:solidFill>
                <a:srgbClr val="3366FF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17:22-27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</a:rPr>
              <a:t>the Lord spoke about his death + paying the tax</a:t>
            </a:r>
          </a:p>
          <a:p>
            <a:pPr lvl="1">
              <a:buFont typeface="Wingdings" charset="2"/>
              <a:buChar char="ü"/>
            </a:pPr>
            <a:endParaRPr lang="en-US" sz="1900" b="1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1900" b="1" dirty="0" smtClean="0"/>
              <a:t>18:1 who is the greatest</a:t>
            </a:r>
            <a:endParaRPr lang="en-US" sz="1900" b="1" dirty="0"/>
          </a:p>
          <a:p>
            <a:pPr lvl="1">
              <a:buFont typeface="Wingdings" charset="2"/>
              <a:buChar char="v"/>
            </a:pPr>
            <a:r>
              <a:rPr lang="en-US" sz="1900" b="1" dirty="0" smtClean="0"/>
              <a:t>Mark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9:1-13 Transfiguration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3366FF"/>
                </a:solidFill>
              </a:rPr>
              <a:t>9:14-21 The Disciple could not cast out a demon</a:t>
            </a:r>
          </a:p>
          <a:p>
            <a:pPr lvl="1">
              <a:buFont typeface="Wingdings" charset="2"/>
              <a:buChar char="ü"/>
            </a:pPr>
            <a:endParaRPr lang="en-US" sz="1900" b="1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30-33 the Lord spoke about His Death</a:t>
            </a:r>
          </a:p>
          <a:p>
            <a:pPr marL="228600" lvl="1" indent="0">
              <a:buNone/>
            </a:pPr>
            <a:endParaRPr lang="en-US" sz="1900" b="1" dirty="0" smtClean="0">
              <a:solidFill>
                <a:srgbClr val="FF0000"/>
              </a:solidFill>
            </a:endParaRPr>
          </a:p>
          <a:p>
            <a:pPr marL="228600" lvl="1" indent="0">
              <a:buNone/>
            </a:pPr>
            <a:endParaRPr lang="en-US" sz="1900" b="1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1900" b="1" dirty="0" smtClean="0"/>
              <a:t> 9:34 who is the greatest</a:t>
            </a:r>
          </a:p>
          <a:p>
            <a:pPr marL="228600" lvl="1" indent="0">
              <a:buNone/>
            </a:pPr>
            <a:endParaRPr lang="en-US" sz="1900" b="1" dirty="0" smtClean="0"/>
          </a:p>
          <a:p>
            <a:pPr lvl="1">
              <a:buFont typeface="Wingdings" charset="2"/>
              <a:buChar char="v"/>
            </a:pPr>
            <a:r>
              <a:rPr lang="en-US" sz="1900" b="1" dirty="0" smtClean="0"/>
              <a:t> Luke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9:28-36 Transfiguration</a:t>
            </a: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3366FF"/>
                </a:solidFill>
              </a:rPr>
              <a:t>9:37-43 the disciple could not cast out a demon</a:t>
            </a:r>
          </a:p>
          <a:p>
            <a:pPr lvl="1">
              <a:buFont typeface="Wingdings" charset="2"/>
              <a:buChar char="ü"/>
            </a:pPr>
            <a:endParaRPr lang="en-US" sz="1900" b="1" dirty="0" smtClean="0">
              <a:solidFill>
                <a:srgbClr val="3366FF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en-US" sz="1900" b="1" dirty="0" smtClean="0">
                <a:solidFill>
                  <a:srgbClr val="FF0000"/>
                </a:solidFill>
              </a:rPr>
              <a:t>9:44-45   The Lord spoke about His Death</a:t>
            </a:r>
          </a:p>
          <a:p>
            <a:pPr marL="228600" lvl="1" indent="0">
              <a:buNone/>
            </a:pPr>
            <a:endParaRPr lang="en-US" sz="1900" b="1" dirty="0" smtClean="0"/>
          </a:p>
          <a:p>
            <a:pPr marL="228600" lvl="1" indent="0">
              <a:buNone/>
            </a:pPr>
            <a:r>
              <a:rPr lang="en-US" sz="1900" b="1" dirty="0" smtClean="0"/>
              <a:t>9:46-48 who is the greatest</a:t>
            </a:r>
          </a:p>
          <a:p>
            <a:pPr lvl="1">
              <a:buFont typeface="Wingdings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6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057" y="2209800"/>
            <a:ext cx="6508377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After a failure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63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Matt 18:1-5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28152"/>
            <a:ext cx="8016259" cy="4423796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At that time the disciples came to Jesus, saying, “</a:t>
            </a:r>
            <a:r>
              <a:rPr lang="en-US" sz="2800" b="1" u="sng" dirty="0">
                <a:solidFill>
                  <a:srgbClr val="FF0000"/>
                </a:solidFill>
              </a:rPr>
              <a:t>Who then is greatest in the kingdom of heaven</a:t>
            </a:r>
            <a:r>
              <a:rPr lang="en-US" sz="2800" dirty="0"/>
              <a:t>?</a:t>
            </a:r>
            <a:r>
              <a:rPr lang="en-US" sz="2800" dirty="0" smtClean="0"/>
              <a:t>”</a:t>
            </a:r>
            <a:r>
              <a:rPr lang="en-US" sz="2800" b="1" dirty="0" smtClean="0"/>
              <a:t>2</a:t>
            </a:r>
            <a:r>
              <a:rPr lang="en-US" sz="2800" b="1" dirty="0"/>
              <a:t> </a:t>
            </a:r>
            <a:r>
              <a:rPr lang="en-US" sz="2800" dirty="0"/>
              <a:t>Then Jesus called a little child to Him, set him in the midst of them, </a:t>
            </a:r>
            <a:r>
              <a:rPr lang="en-US" sz="2800" b="1" dirty="0"/>
              <a:t>3 </a:t>
            </a:r>
            <a:r>
              <a:rPr lang="en-US" sz="2800" dirty="0"/>
              <a:t>and said, </a:t>
            </a:r>
            <a:r>
              <a:rPr lang="en-US" sz="2800" b="1" u="sng" dirty="0">
                <a:solidFill>
                  <a:srgbClr val="FF0000"/>
                </a:solidFill>
              </a:rPr>
              <a:t>“Assuredly, I say to you, unless you are converted and become as little children, you will by no means enter the kingdom of heaven</a:t>
            </a:r>
            <a:r>
              <a:rPr lang="en-US" sz="2800" dirty="0"/>
              <a:t>. </a:t>
            </a:r>
            <a:r>
              <a:rPr lang="en-US" sz="2800" b="1" dirty="0"/>
              <a:t>4 </a:t>
            </a:r>
            <a:r>
              <a:rPr lang="en-US" sz="2800" dirty="0"/>
              <a:t>Therefore </a:t>
            </a:r>
            <a:r>
              <a:rPr lang="en-US" sz="2800" b="1" u="sng" dirty="0">
                <a:solidFill>
                  <a:srgbClr val="FF0000"/>
                </a:solidFill>
              </a:rPr>
              <a:t>whoever humbles himself as this little child is the greatest in the kingdom of heaven. </a:t>
            </a:r>
            <a:r>
              <a:rPr lang="en-US" sz="2800" b="1" dirty="0"/>
              <a:t>5 </a:t>
            </a:r>
            <a:r>
              <a:rPr lang="en-US" sz="2800" dirty="0"/>
              <a:t>Whoever receives one little child like this in My name receives 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081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/>
              <a:t>St. John </a:t>
            </a:r>
            <a:r>
              <a:rPr lang="en-US" sz="4000" b="1" u="sng" dirty="0" smtClean="0"/>
              <a:t>Saba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b="1" dirty="0">
                <a:latin typeface="Times New Roman"/>
                <a:cs typeface="Times New Roman"/>
              </a:rPr>
              <a:t>Put on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humility</a:t>
            </a:r>
            <a:r>
              <a:rPr lang="en-US" sz="4800" b="1" dirty="0">
                <a:latin typeface="Times New Roman"/>
                <a:cs typeface="Times New Roman"/>
              </a:rPr>
              <a:t> all the time,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to turn yourself </a:t>
            </a:r>
            <a:r>
              <a:rPr lang="en-US" sz="4800" b="1" dirty="0">
                <a:latin typeface="Times New Roman"/>
                <a:cs typeface="Times New Roman"/>
              </a:rPr>
              <a:t>into a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dwelling place for 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God</a:t>
            </a:r>
            <a:r>
              <a:rPr lang="en-US" sz="4800" b="1" dirty="0" smtClean="0">
                <a:latin typeface="Times New Roman"/>
                <a:cs typeface="Times New Roman"/>
              </a:rPr>
              <a:t>.</a:t>
            </a:r>
            <a:endParaRPr lang="en-US" sz="4800" b="1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2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Mark 9:33-37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37618"/>
            <a:ext cx="8344688" cy="4489475"/>
          </a:xfrm>
        </p:spPr>
        <p:txBody>
          <a:bodyPr>
            <a:noAutofit/>
          </a:bodyPr>
          <a:lstStyle/>
          <a:p>
            <a:r>
              <a:rPr lang="en-US" sz="2400" b="1" dirty="0"/>
              <a:t>33 </a:t>
            </a:r>
            <a:r>
              <a:rPr lang="en-US" sz="2400" dirty="0"/>
              <a:t>Then He came to Capernaum. And when He was in the house He asked them, “What was it you disputed among yourselves on the road?” </a:t>
            </a:r>
            <a:r>
              <a:rPr lang="en-US" sz="2400" b="1" dirty="0"/>
              <a:t>34 </a:t>
            </a:r>
            <a:r>
              <a:rPr lang="en-US" sz="2400" dirty="0"/>
              <a:t>But they kept silent, for on the road they had disputed among themselves </a:t>
            </a:r>
            <a:r>
              <a:rPr lang="en-US" sz="2400" b="1" u="sng" dirty="0">
                <a:solidFill>
                  <a:srgbClr val="FF0000"/>
                </a:solidFill>
              </a:rPr>
              <a:t>who </a:t>
            </a:r>
            <a:r>
              <a:rPr lang="en-US" sz="2400" b="1" i="1" u="sng" dirty="0">
                <a:solidFill>
                  <a:srgbClr val="FF0000"/>
                </a:solidFill>
              </a:rPr>
              <a:t>would be the</a:t>
            </a:r>
            <a:r>
              <a:rPr lang="en-US" sz="2400" b="1" u="sng" dirty="0">
                <a:solidFill>
                  <a:srgbClr val="FF0000"/>
                </a:solidFill>
              </a:rPr>
              <a:t> greatest</a:t>
            </a:r>
            <a:r>
              <a:rPr lang="en-US" sz="2400" dirty="0"/>
              <a:t>. </a:t>
            </a:r>
            <a:r>
              <a:rPr lang="en-US" sz="2400" b="1" dirty="0"/>
              <a:t>35 </a:t>
            </a:r>
            <a:r>
              <a:rPr lang="en-US" sz="2400" dirty="0"/>
              <a:t>And He sat down, called the twelve, and said to them</a:t>
            </a:r>
            <a:r>
              <a:rPr lang="en-US" sz="2400" b="1" u="sng" dirty="0">
                <a:solidFill>
                  <a:srgbClr val="FF0000"/>
                </a:solidFill>
              </a:rPr>
              <a:t>, “If anyone desires to be first, he shall be last of all and servant of all.” </a:t>
            </a:r>
            <a:r>
              <a:rPr lang="en-US" sz="2400" b="1" dirty="0"/>
              <a:t>36 </a:t>
            </a:r>
            <a:r>
              <a:rPr lang="en-US" sz="2400" dirty="0"/>
              <a:t>Then He took a little child and set him in the midst of them. And when He had taken him in His arms, He said to them, </a:t>
            </a:r>
            <a:r>
              <a:rPr lang="en-US" sz="2400" b="1" dirty="0"/>
              <a:t>37 </a:t>
            </a:r>
            <a:r>
              <a:rPr lang="en-US" sz="2400" dirty="0"/>
              <a:t>“Whoever receives one of these little children in My name receives Me; and whoever receives Me, receives not Me but Him who sent Me.”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975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/>
              <a:t>St. John </a:t>
            </a:r>
            <a:r>
              <a:rPr lang="en-US" sz="4400" b="1" u="sng" dirty="0" smtClean="0"/>
              <a:t>Chrysostom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pPr algn="ctr"/>
            <a:r>
              <a:rPr lang="en-US" sz="3600" b="1" dirty="0" smtClean="0"/>
              <a:t> </a:t>
            </a:r>
            <a:r>
              <a:rPr lang="en-US" sz="3600" b="1" dirty="0"/>
              <a:t>He exhorted them </a:t>
            </a:r>
            <a:r>
              <a:rPr lang="en-US" sz="3600" b="1" u="sng" dirty="0">
                <a:solidFill>
                  <a:srgbClr val="FF0000"/>
                </a:solidFill>
              </a:rPr>
              <a:t>to acquire humility and simplicity</a:t>
            </a:r>
            <a:r>
              <a:rPr lang="en-US" sz="3600" b="1" dirty="0"/>
              <a:t>, as demonstrated </a:t>
            </a:r>
            <a:r>
              <a:rPr lang="en-US" sz="3600" b="1" u="sng" dirty="0">
                <a:solidFill>
                  <a:srgbClr val="FF0000"/>
                </a:solidFill>
              </a:rPr>
              <a:t>in a child</a:t>
            </a:r>
            <a:r>
              <a:rPr lang="en-US" sz="3600" b="1" dirty="0"/>
              <a:t>, </a:t>
            </a:r>
            <a:r>
              <a:rPr lang="en-US" sz="3600" b="1" dirty="0">
                <a:solidFill>
                  <a:srgbClr val="FF0000"/>
                </a:solidFill>
              </a:rPr>
              <a:t>namely pure from jealousy, from vain glory, and from love of </a:t>
            </a:r>
            <a:r>
              <a:rPr lang="en-US" sz="3600" b="1" dirty="0" smtClean="0">
                <a:solidFill>
                  <a:srgbClr val="FF0000"/>
                </a:solidFill>
              </a:rPr>
              <a:t>authority</a:t>
            </a:r>
            <a:r>
              <a:rPr lang="en-US" sz="3600" b="1" dirty="0" smtClean="0"/>
              <a:t>.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6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/>
              <a:t>Luke 9:46-48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53516" cy="44237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46 </a:t>
            </a:r>
            <a:r>
              <a:rPr lang="en-US" sz="2800" dirty="0"/>
              <a:t>Then a dispute arose among them as to which of them </a:t>
            </a:r>
            <a:r>
              <a:rPr lang="en-US" sz="2800" b="1" u="sng" dirty="0">
                <a:solidFill>
                  <a:srgbClr val="FF0000"/>
                </a:solidFill>
              </a:rPr>
              <a:t>would be greatest</a:t>
            </a:r>
            <a:r>
              <a:rPr lang="en-US" sz="2800" dirty="0"/>
              <a:t>. </a:t>
            </a:r>
            <a:r>
              <a:rPr lang="en-US" sz="2800" b="1" dirty="0"/>
              <a:t>47 </a:t>
            </a:r>
            <a:r>
              <a:rPr lang="en-US" sz="2800" dirty="0"/>
              <a:t>And Jesus, perceiving the thought of their heart, took a little child </a:t>
            </a:r>
            <a:r>
              <a:rPr lang="en-US" sz="2800" b="1" u="sng" dirty="0">
                <a:solidFill>
                  <a:srgbClr val="FF0000"/>
                </a:solidFill>
              </a:rPr>
              <a:t>and set him by Him, 48 and said to them, “Whoever receives this little child in My name receives Me; and whoever receives Me receives Him who sent Me. For he who is least among you all will be great</a:t>
            </a:r>
            <a:r>
              <a:rPr lang="en-US" sz="2800" dirty="0"/>
              <a:t>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3736145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116</TotalTime>
  <Words>417</Words>
  <Application>Microsoft Macintosh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Plaza</vt:lpstr>
      <vt:lpstr>The Greatest ! When? </vt:lpstr>
      <vt:lpstr>μείζων = G 3187 =Meizon</vt:lpstr>
      <vt:lpstr>The Synoptic Gospels</vt:lpstr>
      <vt:lpstr>PowerPoint Presentation</vt:lpstr>
      <vt:lpstr>Matt 18:1-5</vt:lpstr>
      <vt:lpstr>St. John Saba</vt:lpstr>
      <vt:lpstr>Mark 9:33-37</vt:lpstr>
      <vt:lpstr>St. John Chrysostom</vt:lpstr>
      <vt:lpstr>Luke 9:46-48</vt:lpstr>
      <vt:lpstr>Fr. Theophlactius</vt:lpstr>
      <vt:lpstr>PowerPoint Presentation</vt:lpstr>
      <vt:lpstr>Luke 22: 24-27</vt:lpstr>
      <vt:lpstr>St. Cyril the great </vt:lpstr>
      <vt:lpstr>The Trinitarian Act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10</cp:revision>
  <dcterms:created xsi:type="dcterms:W3CDTF">2014-07-19T17:42:40Z</dcterms:created>
  <dcterms:modified xsi:type="dcterms:W3CDTF">2014-07-19T19:39:18Z</dcterms:modified>
</cp:coreProperties>
</file>