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4" r:id="rId4"/>
    <p:sldId id="269" r:id="rId5"/>
    <p:sldId id="277" r:id="rId6"/>
    <p:sldId id="272" r:id="rId7"/>
    <p:sldId id="276" r:id="rId8"/>
    <p:sldId id="279" r:id="rId9"/>
    <p:sldId id="278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2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F150D65-C64D-44FB-9152-4CC2DE0C9198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51E52B4A-BA08-4841-AB08-A0D822ABC34D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FFE64A4-35FB-42B6-9183-2C0CE0E36649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75D48070-6A81-47D0-9810-1540B9FEFF61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75D48070-6A81-47D0-9810-1540B9FEFF61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2A2683B9-6ECA-47FA-93CF-B124A0FAC208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5D48070-6A81-47D0-9810-1540B9FEFF61}" type="datetime1">
              <a:rPr lang="en-US" smtClean="0"/>
              <a:pPr/>
              <a:t>28/06/15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250" y="4241282"/>
            <a:ext cx="5458968" cy="1048684"/>
          </a:xfrm>
        </p:spPr>
        <p:txBody>
          <a:bodyPr/>
          <a:lstStyle/>
          <a:p>
            <a:pPr algn="ctr"/>
            <a:r>
              <a:rPr lang="en-US" b="1" dirty="0" smtClean="0">
                <a:latin typeface="Times"/>
                <a:cs typeface="Times"/>
              </a:rPr>
              <a:t>The Spirit of Life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7996" y="5257800"/>
            <a:ext cx="5458968" cy="621792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Sunday of </a:t>
            </a:r>
            <a:r>
              <a:rPr lang="en-US" dirty="0" err="1" smtClean="0"/>
              <a:t>Baonah</a:t>
            </a:r>
            <a:r>
              <a:rPr lang="en-US" dirty="0" smtClean="0"/>
              <a:t> 2015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421" y="356395"/>
            <a:ext cx="3622300" cy="368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09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latin typeface="Times"/>
                <a:cs typeface="Times"/>
              </a:rPr>
              <a:t>Origen</a:t>
            </a:r>
            <a:endParaRPr lang="en-US" sz="54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76690" cy="4246588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"/>
                <a:cs typeface="Times"/>
              </a:rPr>
              <a:t>As now by participation in the Son of God </a:t>
            </a:r>
            <a:r>
              <a:rPr lang="en-US" sz="3600" b="1" dirty="0">
                <a:solidFill>
                  <a:srgbClr val="FF2929"/>
                </a:solidFill>
                <a:latin typeface="Times"/>
                <a:cs typeface="Times"/>
              </a:rPr>
              <a:t>one is adopted as a son</a:t>
            </a:r>
            <a:r>
              <a:rPr lang="en-US" sz="3600" dirty="0">
                <a:latin typeface="Times"/>
                <a:cs typeface="Times"/>
              </a:rPr>
              <a:t>, and by participating in that wisdom which is </a:t>
            </a:r>
            <a:r>
              <a:rPr lang="en-US" sz="3600" b="1" dirty="0">
                <a:solidFill>
                  <a:srgbClr val="FF2929"/>
                </a:solidFill>
                <a:latin typeface="Times"/>
                <a:cs typeface="Times"/>
              </a:rPr>
              <a:t>in God is rendered wise</a:t>
            </a:r>
            <a:r>
              <a:rPr lang="en-US" sz="3600" dirty="0">
                <a:latin typeface="Times"/>
                <a:cs typeface="Times"/>
              </a:rPr>
              <a:t>, so also by participation in the Holy Spirit is </a:t>
            </a:r>
            <a:r>
              <a:rPr lang="en-US" sz="3600" b="1" u="sng" dirty="0">
                <a:solidFill>
                  <a:srgbClr val="FF2929"/>
                </a:solidFill>
                <a:latin typeface="Times"/>
                <a:cs typeface="Times"/>
              </a:rPr>
              <a:t>a man rendered holy and spiritual</a:t>
            </a:r>
            <a:r>
              <a:rPr lang="en-US" sz="3600" b="1" u="sng" dirty="0" smtClean="0">
                <a:solidFill>
                  <a:srgbClr val="FF2929"/>
                </a:solidFill>
                <a:latin typeface="Times"/>
                <a:cs typeface="Times"/>
              </a:rPr>
              <a:t>. </a:t>
            </a:r>
          </a:p>
          <a:p>
            <a:pPr marL="0" indent="0" algn="ctr">
              <a:buNone/>
            </a:pPr>
            <a:r>
              <a:rPr lang="en-US" dirty="0">
                <a:latin typeface="Times"/>
                <a:cs typeface="Times"/>
              </a:rPr>
              <a:t>Origen De </a:t>
            </a:r>
            <a:r>
              <a:rPr lang="en-US" dirty="0" err="1">
                <a:latin typeface="Times"/>
                <a:cs typeface="Times"/>
              </a:rPr>
              <a:t>Principiis</a:t>
            </a:r>
            <a:r>
              <a:rPr lang="en-US" dirty="0">
                <a:latin typeface="Times"/>
                <a:cs typeface="Times"/>
              </a:rPr>
              <a:t>. Book IV Chapter I.32</a:t>
            </a:r>
            <a:endParaRPr lang="en-US" dirty="0" smtClean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731252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"/>
                <a:cs typeface="Times"/>
              </a:rPr>
              <a:t>Applications </a:t>
            </a:r>
            <a:endParaRPr lang="en-US" sz="40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193083" cy="433838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3200" dirty="0" smtClean="0">
                <a:latin typeface="Times"/>
                <a:cs typeface="Times"/>
              </a:rPr>
              <a:t>Did you try before and failed?</a:t>
            </a:r>
            <a:endParaRPr lang="en-US" sz="3200" b="1" u="sng" dirty="0" smtClean="0">
              <a:solidFill>
                <a:srgbClr val="FF2929"/>
              </a:solidFill>
              <a:latin typeface="Times"/>
              <a:cs typeface="Times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3200" b="1" dirty="0" smtClean="0">
                <a:solidFill>
                  <a:srgbClr val="FF2929"/>
                </a:solidFill>
                <a:latin typeface="Times"/>
                <a:cs typeface="Times"/>
              </a:rPr>
              <a:t>Did you try by your own power?</a:t>
            </a:r>
            <a:endParaRPr lang="en-US" sz="3200" dirty="0" smtClean="0">
              <a:latin typeface="Times"/>
              <a:cs typeface="Times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3200" dirty="0" smtClean="0">
                <a:latin typeface="Times"/>
                <a:cs typeface="Times"/>
              </a:rPr>
              <a:t>Rely on the spirit of Life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3200" dirty="0" smtClean="0">
                <a:latin typeface="Times"/>
                <a:cs typeface="Times"/>
              </a:rPr>
              <a:t>Enjoy the new life in Him through Him 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3200" dirty="0" smtClean="0">
                <a:latin typeface="Times"/>
                <a:cs typeface="Times"/>
              </a:rPr>
              <a:t>Believe in the mystical act </a:t>
            </a:r>
            <a:r>
              <a:rPr lang="en-US" sz="3200" smtClean="0">
                <a:latin typeface="Times"/>
                <a:cs typeface="Times"/>
              </a:rPr>
              <a:t>and persevere </a:t>
            </a:r>
            <a:endParaRPr lang="en-US" sz="3200" dirty="0" smtClean="0">
              <a:latin typeface="Times"/>
              <a:cs typeface="Times"/>
            </a:endParaRPr>
          </a:p>
          <a:p>
            <a:pPr marL="457200" indent="-45720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2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"/>
                <a:cs typeface="Times"/>
              </a:rPr>
              <a:t>The Spirit of Life</a:t>
            </a:r>
            <a:endParaRPr lang="en-US" sz="40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"/>
                <a:cs typeface="Times"/>
              </a:rPr>
              <a:t>For the law of </a:t>
            </a:r>
            <a:r>
              <a:rPr lang="en-US" sz="4400" b="1" u="sng" dirty="0">
                <a:solidFill>
                  <a:srgbClr val="FF2929"/>
                </a:solidFill>
                <a:latin typeface="Times"/>
                <a:cs typeface="Times"/>
              </a:rPr>
              <a:t>the Spirit of life</a:t>
            </a:r>
            <a:r>
              <a:rPr lang="en-US" sz="4400" dirty="0">
                <a:latin typeface="Times"/>
                <a:cs typeface="Times"/>
              </a:rPr>
              <a:t> in Christ Jesus has made me </a:t>
            </a:r>
            <a:r>
              <a:rPr lang="en-US" sz="4400" b="1" dirty="0">
                <a:solidFill>
                  <a:srgbClr val="FF2929"/>
                </a:solidFill>
                <a:latin typeface="Times"/>
                <a:cs typeface="Times"/>
              </a:rPr>
              <a:t>free</a:t>
            </a:r>
            <a:r>
              <a:rPr lang="en-US" sz="4400" dirty="0">
                <a:latin typeface="Times"/>
                <a:cs typeface="Times"/>
              </a:rPr>
              <a:t> from the </a:t>
            </a:r>
            <a:r>
              <a:rPr lang="en-US" sz="4400" b="1" dirty="0">
                <a:solidFill>
                  <a:srgbClr val="FF2929"/>
                </a:solidFill>
                <a:latin typeface="Times"/>
                <a:cs typeface="Times"/>
              </a:rPr>
              <a:t>law of sin and death</a:t>
            </a:r>
            <a:r>
              <a:rPr lang="en-US" sz="4400" b="1" dirty="0" smtClean="0">
                <a:solidFill>
                  <a:srgbClr val="FF2929"/>
                </a:solidFill>
                <a:latin typeface="Times"/>
                <a:cs typeface="Times"/>
              </a:rPr>
              <a:t>.</a:t>
            </a:r>
            <a:r>
              <a:rPr lang="en-US" sz="4400" dirty="0" smtClean="0">
                <a:latin typeface="Times"/>
                <a:cs typeface="Times"/>
              </a:rPr>
              <a:t> Rom 8:2</a:t>
            </a:r>
            <a:endParaRPr lang="en-US" sz="4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551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sz="3200" b="1" u="sng" dirty="0">
                <a:latin typeface="Times"/>
                <a:cs typeface="Times"/>
              </a:rPr>
              <a:t>“Son of man, can these bones live?”</a:t>
            </a:r>
            <a:endParaRPr lang="en-US" sz="32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19110"/>
            <a:ext cx="7636800" cy="441488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9 </a:t>
            </a:r>
            <a:r>
              <a:rPr lang="en-US" sz="3200" dirty="0">
                <a:latin typeface="Times"/>
                <a:cs typeface="Times"/>
              </a:rPr>
              <a:t>Also He said to me, “Prophesy to the breath, prophesy, son of man, and say to the breath, ‘Thus says the Lord God: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“Come from the four winds, O breath, and breathe on these slain, that they may live.”</a:t>
            </a:r>
            <a:r>
              <a:rPr lang="en-US" sz="3200" dirty="0">
                <a:latin typeface="Times"/>
                <a:cs typeface="Times"/>
              </a:rPr>
              <a:t>’” </a:t>
            </a:r>
            <a:r>
              <a:rPr lang="en-US" sz="3200" b="1" dirty="0">
                <a:latin typeface="Times"/>
                <a:cs typeface="Times"/>
              </a:rPr>
              <a:t>10 </a:t>
            </a:r>
            <a:r>
              <a:rPr lang="en-US" sz="3200" dirty="0">
                <a:latin typeface="Times"/>
                <a:cs typeface="Times"/>
              </a:rPr>
              <a:t>So I prophesied as He commanded me, </a:t>
            </a:r>
            <a:r>
              <a:rPr lang="en-US" sz="3200" b="1" dirty="0">
                <a:solidFill>
                  <a:srgbClr val="FF2929"/>
                </a:solidFill>
                <a:latin typeface="Times"/>
                <a:cs typeface="Times"/>
              </a:rPr>
              <a:t>and breath came into them</a:t>
            </a:r>
            <a:r>
              <a:rPr lang="en-US" sz="3200" dirty="0">
                <a:latin typeface="Times"/>
                <a:cs typeface="Times"/>
              </a:rPr>
              <a:t>, and they lived, and stood upon their feet, </a:t>
            </a:r>
            <a:r>
              <a:rPr lang="en-US" sz="3200" b="1" dirty="0">
                <a:solidFill>
                  <a:srgbClr val="FF2929"/>
                </a:solidFill>
                <a:latin typeface="Times"/>
                <a:cs typeface="Times"/>
              </a:rPr>
              <a:t>an exceedingly great army</a:t>
            </a:r>
            <a:r>
              <a:rPr lang="en-US" sz="3200" dirty="0" smtClean="0">
                <a:latin typeface="Times"/>
                <a:cs typeface="Times"/>
              </a:rPr>
              <a:t>. </a:t>
            </a:r>
            <a:r>
              <a:rPr lang="en-US" sz="3200" dirty="0" err="1" smtClean="0">
                <a:latin typeface="Times"/>
                <a:cs typeface="Times"/>
              </a:rPr>
              <a:t>Eze</a:t>
            </a:r>
            <a:r>
              <a:rPr lang="en-US" sz="3200" dirty="0" smtClean="0">
                <a:latin typeface="Times"/>
                <a:cs typeface="Times"/>
              </a:rPr>
              <a:t> 37:9,10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66691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i="1" dirty="0">
                <a:latin typeface="Times"/>
                <a:cs typeface="Times"/>
              </a:rPr>
              <a:t>St. Basil the </a:t>
            </a:r>
            <a:r>
              <a:rPr lang="en-US" b="1" i="1" dirty="0" smtClean="0">
                <a:latin typeface="Times"/>
                <a:cs typeface="Times"/>
              </a:rPr>
              <a:t>Great</a:t>
            </a:r>
            <a:br>
              <a:rPr lang="en-US" b="1" i="1" dirty="0" smtClean="0">
                <a:latin typeface="Times"/>
                <a:cs typeface="Times"/>
              </a:rPr>
            </a:br>
            <a:r>
              <a:rPr lang="en-US" b="1" i="1" u="sng" dirty="0" smtClean="0">
                <a:latin typeface="Times"/>
                <a:cs typeface="Times"/>
              </a:rPr>
              <a:t> </a:t>
            </a:r>
            <a:r>
              <a:rPr lang="en-US" sz="1800" b="1" i="1" u="sng" dirty="0">
                <a:latin typeface="Times"/>
                <a:cs typeface="Times"/>
              </a:rPr>
              <a:t>"On the Holy Spirit"</a:t>
            </a:r>
            <a:endParaRPr lang="en-US" sz="1800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0640"/>
            <a:ext cx="7896909" cy="47887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>
                <a:latin typeface="Times"/>
                <a:cs typeface="Times"/>
              </a:rPr>
              <a:t>Through the Holy Spirit comes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our restoration</a:t>
            </a:r>
            <a:r>
              <a:rPr lang="en-US" sz="3200" dirty="0">
                <a:latin typeface="Times"/>
                <a:cs typeface="Times"/>
              </a:rPr>
              <a:t> to paradise,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our ascension </a:t>
            </a:r>
            <a:r>
              <a:rPr lang="en-US" sz="3200" dirty="0">
                <a:latin typeface="Times"/>
                <a:cs typeface="Times"/>
              </a:rPr>
              <a:t>into the kingdom of heaven,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our return </a:t>
            </a:r>
            <a:r>
              <a:rPr lang="en-US" sz="3200" dirty="0">
                <a:latin typeface="Times"/>
                <a:cs typeface="Times"/>
              </a:rPr>
              <a:t>to the adoption of sons,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our liberty </a:t>
            </a:r>
            <a:r>
              <a:rPr lang="en-US" sz="3200" dirty="0">
                <a:latin typeface="Times"/>
                <a:cs typeface="Times"/>
              </a:rPr>
              <a:t>to call God our Father,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our being made partakers </a:t>
            </a:r>
            <a:r>
              <a:rPr lang="en-US" sz="3200" dirty="0">
                <a:latin typeface="Times"/>
                <a:cs typeface="Times"/>
              </a:rPr>
              <a:t>of the grace of Christ,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our being called </a:t>
            </a:r>
            <a:r>
              <a:rPr lang="en-US" sz="3200" dirty="0">
                <a:latin typeface="Times"/>
                <a:cs typeface="Times"/>
              </a:rPr>
              <a:t>children of light,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our sharing </a:t>
            </a:r>
            <a:r>
              <a:rPr lang="en-US" sz="3200" dirty="0">
                <a:latin typeface="Times"/>
                <a:cs typeface="Times"/>
              </a:rPr>
              <a:t>in eternal glory, and, in a word, </a:t>
            </a:r>
            <a:r>
              <a:rPr lang="en-US" sz="3200" b="1" dirty="0">
                <a:solidFill>
                  <a:srgbClr val="FF2929"/>
                </a:solidFill>
                <a:latin typeface="Times"/>
                <a:cs typeface="Times"/>
              </a:rPr>
              <a:t>our being brought into a state of all </a:t>
            </a:r>
            <a:r>
              <a:rPr lang="en-US" sz="3200" b="1" dirty="0" smtClean="0">
                <a:solidFill>
                  <a:srgbClr val="FF2929"/>
                </a:solidFill>
                <a:latin typeface="Times"/>
                <a:cs typeface="Times"/>
              </a:rPr>
              <a:t>"fullness </a:t>
            </a:r>
            <a:r>
              <a:rPr lang="en-US" sz="3200" b="1" dirty="0">
                <a:solidFill>
                  <a:srgbClr val="FF2929"/>
                </a:solidFill>
                <a:latin typeface="Times"/>
                <a:cs typeface="Times"/>
              </a:rPr>
              <a:t>of </a:t>
            </a:r>
            <a:r>
              <a:rPr lang="en-US" sz="3200" b="1" dirty="0" smtClean="0">
                <a:solidFill>
                  <a:srgbClr val="FF2929"/>
                </a:solidFill>
                <a:latin typeface="Times"/>
                <a:cs typeface="Times"/>
              </a:rPr>
              <a:t>blessing”</a:t>
            </a:r>
            <a:r>
              <a:rPr lang="en-US" sz="3200" dirty="0" smtClean="0">
                <a:latin typeface="Times"/>
                <a:cs typeface="Times"/>
              </a:rPr>
              <a:t>.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35878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Is it Possible?!!!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"/>
                <a:cs typeface="Times"/>
              </a:rPr>
              <a:t>27 </a:t>
            </a:r>
            <a:r>
              <a:rPr lang="en-US" sz="4000" dirty="0">
                <a:latin typeface="Times"/>
                <a:cs typeface="Times"/>
              </a:rPr>
              <a:t>“But I say to you who hear: </a:t>
            </a:r>
            <a:r>
              <a:rPr lang="en-US" sz="4000" b="1" u="sng" dirty="0">
                <a:solidFill>
                  <a:srgbClr val="FF2929"/>
                </a:solidFill>
                <a:latin typeface="Times"/>
                <a:cs typeface="Times"/>
              </a:rPr>
              <a:t>Love your enemies</a:t>
            </a:r>
            <a:r>
              <a:rPr lang="en-US" sz="4000" dirty="0">
                <a:latin typeface="Times"/>
                <a:cs typeface="Times"/>
              </a:rPr>
              <a:t>, do good to </a:t>
            </a:r>
            <a:r>
              <a:rPr lang="en-US" sz="4000" b="1" u="sng" dirty="0">
                <a:solidFill>
                  <a:srgbClr val="FF2929"/>
                </a:solidFill>
                <a:latin typeface="Times"/>
                <a:cs typeface="Times"/>
              </a:rPr>
              <a:t>those who hate you</a:t>
            </a:r>
            <a:r>
              <a:rPr lang="en-US" sz="4000" dirty="0">
                <a:latin typeface="Times"/>
                <a:cs typeface="Times"/>
              </a:rPr>
              <a:t>, </a:t>
            </a:r>
            <a:r>
              <a:rPr lang="en-US" sz="4000" b="1" dirty="0">
                <a:latin typeface="Times"/>
                <a:cs typeface="Times"/>
              </a:rPr>
              <a:t>28 </a:t>
            </a:r>
            <a:r>
              <a:rPr lang="en-US" sz="4000" dirty="0">
                <a:latin typeface="Times"/>
                <a:cs typeface="Times"/>
              </a:rPr>
              <a:t>bless those who curse you, and pray for those</a:t>
            </a:r>
            <a:r>
              <a:rPr lang="en-US" sz="4000" b="1" u="sng" dirty="0">
                <a:solidFill>
                  <a:srgbClr val="FF2929"/>
                </a:solidFill>
                <a:latin typeface="Times"/>
                <a:cs typeface="Times"/>
              </a:rPr>
              <a:t> who spitefully use you</a:t>
            </a:r>
            <a:r>
              <a:rPr lang="en-US" sz="4000" dirty="0" smtClean="0">
                <a:latin typeface="Times"/>
                <a:cs typeface="Times"/>
              </a:rPr>
              <a:t>. Luke 6:27,28</a:t>
            </a:r>
            <a:endParaRPr lang="en-US" sz="40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138375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He Did it ..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Times"/>
                <a:cs typeface="Times"/>
              </a:rPr>
              <a:t>And you </a:t>
            </a:r>
            <a:r>
              <a:rPr lang="en-US" sz="5400" i="1" dirty="0">
                <a:latin typeface="Times"/>
                <a:cs typeface="Times"/>
              </a:rPr>
              <a:t>He made </a:t>
            </a:r>
            <a:r>
              <a:rPr lang="en-US" sz="5400" b="1" i="1" u="sng" dirty="0">
                <a:solidFill>
                  <a:srgbClr val="FF2929"/>
                </a:solidFill>
                <a:latin typeface="Times"/>
                <a:cs typeface="Times"/>
              </a:rPr>
              <a:t>alive</a:t>
            </a:r>
            <a:r>
              <a:rPr lang="en-US" sz="5400" i="1" dirty="0">
                <a:latin typeface="Times"/>
                <a:cs typeface="Times"/>
              </a:rPr>
              <a:t>,</a:t>
            </a:r>
            <a:r>
              <a:rPr lang="en-US" sz="5400" dirty="0">
                <a:latin typeface="Times"/>
                <a:cs typeface="Times"/>
              </a:rPr>
              <a:t> who were </a:t>
            </a:r>
            <a:r>
              <a:rPr lang="en-US" sz="5400" b="1" u="sng" dirty="0">
                <a:solidFill>
                  <a:srgbClr val="FF2929"/>
                </a:solidFill>
                <a:latin typeface="Times"/>
                <a:cs typeface="Times"/>
              </a:rPr>
              <a:t>dead</a:t>
            </a:r>
            <a:r>
              <a:rPr lang="en-US" sz="5400" dirty="0">
                <a:latin typeface="Times"/>
                <a:cs typeface="Times"/>
              </a:rPr>
              <a:t> in trespasses and sins</a:t>
            </a:r>
            <a:r>
              <a:rPr lang="en-US" sz="5400" dirty="0" smtClean="0">
                <a:latin typeface="Times"/>
                <a:cs typeface="Times"/>
              </a:rPr>
              <a:t>, </a:t>
            </a:r>
            <a:r>
              <a:rPr lang="en-US" sz="5400" dirty="0" err="1" smtClean="0">
                <a:latin typeface="Times"/>
                <a:cs typeface="Times"/>
              </a:rPr>
              <a:t>Eph</a:t>
            </a:r>
            <a:r>
              <a:rPr lang="en-US" sz="5400" dirty="0" smtClean="0">
                <a:latin typeface="Times"/>
                <a:cs typeface="Times"/>
              </a:rPr>
              <a:t> 2:1</a:t>
            </a:r>
          </a:p>
          <a:p>
            <a:pPr marL="0" indent="0">
              <a:buNone/>
            </a:pPr>
            <a:endParaRPr lang="en-US" sz="28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545142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Through his Spirit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But if </a:t>
            </a:r>
            <a:r>
              <a:rPr lang="en-US" sz="3600" b="1" u="sng" dirty="0">
                <a:solidFill>
                  <a:srgbClr val="FF2929"/>
                </a:solidFill>
                <a:latin typeface="Times"/>
                <a:cs typeface="Times"/>
              </a:rPr>
              <a:t>the Spirit </a:t>
            </a:r>
            <a:r>
              <a:rPr lang="en-US" sz="3600" b="1" dirty="0">
                <a:latin typeface="Times"/>
                <a:cs typeface="Times"/>
              </a:rPr>
              <a:t>of Him who </a:t>
            </a:r>
            <a:r>
              <a:rPr lang="en-US" sz="3600" b="1" u="sng" dirty="0">
                <a:solidFill>
                  <a:srgbClr val="FF2929"/>
                </a:solidFill>
                <a:latin typeface="Times"/>
                <a:cs typeface="Times"/>
              </a:rPr>
              <a:t>raised Jesus </a:t>
            </a:r>
            <a:r>
              <a:rPr lang="en-US" sz="3600" b="1" dirty="0">
                <a:latin typeface="Times"/>
                <a:cs typeface="Times"/>
              </a:rPr>
              <a:t>from the dead </a:t>
            </a:r>
            <a:r>
              <a:rPr lang="en-US" sz="3600" b="1" u="sng" dirty="0">
                <a:solidFill>
                  <a:srgbClr val="FF2929"/>
                </a:solidFill>
                <a:latin typeface="Times"/>
                <a:cs typeface="Times"/>
              </a:rPr>
              <a:t>dwells in you</a:t>
            </a:r>
            <a:r>
              <a:rPr lang="en-US" sz="3600" b="1" dirty="0">
                <a:latin typeface="Times"/>
                <a:cs typeface="Times"/>
              </a:rPr>
              <a:t>, He who raised Christ from the dead will </a:t>
            </a:r>
            <a:r>
              <a:rPr lang="en-US" sz="3600" b="1" u="sng" dirty="0">
                <a:solidFill>
                  <a:srgbClr val="FF2929"/>
                </a:solidFill>
                <a:latin typeface="Times"/>
                <a:cs typeface="Times"/>
              </a:rPr>
              <a:t>also give life to your mortal bodies through His Spirit who dwells in you</a:t>
            </a:r>
            <a:r>
              <a:rPr lang="en-US" sz="3600" b="1" dirty="0">
                <a:latin typeface="Times"/>
                <a:cs typeface="Times"/>
              </a:rPr>
              <a:t>. Rom 8:</a:t>
            </a:r>
            <a:r>
              <a:rPr lang="en-US" sz="3600" b="1" dirty="0" smtClean="0">
                <a:latin typeface="Times"/>
                <a:cs typeface="Times"/>
              </a:rPr>
              <a:t>11</a:t>
            </a:r>
            <a:endParaRPr lang="en-US" sz="36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76220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 dirty="0">
                <a:latin typeface="Times"/>
                <a:cs typeface="Times"/>
              </a:rPr>
              <a:t>St. </a:t>
            </a:r>
            <a:r>
              <a:rPr lang="en-US" b="1" i="1" u="sng" dirty="0" err="1">
                <a:latin typeface="Times"/>
                <a:cs typeface="Times"/>
              </a:rPr>
              <a:t>Macarius</a:t>
            </a:r>
            <a:r>
              <a:rPr lang="en-US" b="1" i="1" u="sng" dirty="0">
                <a:latin typeface="Times"/>
                <a:cs typeface="Times"/>
              </a:rPr>
              <a:t> the </a:t>
            </a:r>
            <a:r>
              <a:rPr lang="en-US" b="1" i="1" u="sng" dirty="0" smtClean="0">
                <a:latin typeface="Times"/>
                <a:cs typeface="Times"/>
              </a:rPr>
              <a:t>Great           </a:t>
            </a:r>
            <a:r>
              <a:rPr lang="en-US" sz="1800" b="1" i="1" u="sng" dirty="0">
                <a:latin typeface="Times"/>
                <a:cs typeface="Times"/>
              </a:rPr>
              <a:t>“Spiritual Homilies (Homily 24)</a:t>
            </a:r>
            <a:endParaRPr lang="en-US" sz="1800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53193" cy="4445482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Whatever the soul may think fit to do itself</a:t>
            </a:r>
            <a:r>
              <a:rPr lang="en-US" sz="3200" b="1" dirty="0">
                <a:latin typeface="Times"/>
                <a:cs typeface="Times"/>
              </a:rPr>
              <a:t>, whatever care and pains it may take,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relying only upon its own power</a:t>
            </a:r>
            <a:r>
              <a:rPr lang="en-US" sz="3200" b="1" dirty="0">
                <a:latin typeface="Times"/>
                <a:cs typeface="Times"/>
              </a:rPr>
              <a:t>, and thinking to be able to effect a perfect success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by itself</a:t>
            </a:r>
            <a:r>
              <a:rPr lang="en-US" sz="3200" b="1" dirty="0">
                <a:latin typeface="Times"/>
                <a:cs typeface="Times"/>
              </a:rPr>
              <a:t>, without the co-operation of the Spirit,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it is greatly mistaken</a:t>
            </a:r>
            <a:r>
              <a:rPr lang="en-US" sz="3200" b="1" dirty="0">
                <a:latin typeface="Times"/>
                <a:cs typeface="Times"/>
              </a:rPr>
              <a:t>. It is of no use for the heavenly places; </a:t>
            </a:r>
            <a:r>
              <a:rPr lang="en-US" sz="3200" b="1" u="sng" dirty="0">
                <a:solidFill>
                  <a:srgbClr val="FF2929"/>
                </a:solidFill>
                <a:latin typeface="Times"/>
                <a:cs typeface="Times"/>
              </a:rPr>
              <a:t>it is of no use for the kingdom</a:t>
            </a:r>
            <a:endParaRPr lang="en-US" sz="3200" b="1" u="sng" dirty="0">
              <a:solidFill>
                <a:srgbClr val="FF2929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88358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Passed from death to Life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98002" cy="42618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Times"/>
                <a:cs typeface="Times"/>
              </a:rPr>
              <a:t>14 </a:t>
            </a:r>
            <a:r>
              <a:rPr lang="en-US" sz="3600" dirty="0">
                <a:latin typeface="Times"/>
                <a:cs typeface="Times"/>
              </a:rPr>
              <a:t>We know that we have</a:t>
            </a:r>
            <a:r>
              <a:rPr lang="en-US" sz="3600" b="1" u="sng" dirty="0">
                <a:solidFill>
                  <a:srgbClr val="FF2929"/>
                </a:solidFill>
                <a:latin typeface="Times"/>
                <a:cs typeface="Times"/>
              </a:rPr>
              <a:t> passed from death to life,</a:t>
            </a:r>
            <a:r>
              <a:rPr lang="en-US" sz="3600" dirty="0">
                <a:latin typeface="Times"/>
                <a:cs typeface="Times"/>
              </a:rPr>
              <a:t> </a:t>
            </a:r>
            <a:r>
              <a:rPr lang="en-US" sz="3600" b="1" u="sng" dirty="0">
                <a:solidFill>
                  <a:srgbClr val="FF2929"/>
                </a:solidFill>
                <a:latin typeface="Times"/>
                <a:cs typeface="Times"/>
              </a:rPr>
              <a:t>because we love </a:t>
            </a:r>
            <a:r>
              <a:rPr lang="en-US" sz="3600" dirty="0">
                <a:latin typeface="Times"/>
                <a:cs typeface="Times"/>
              </a:rPr>
              <a:t>the brethren. He who does not love </a:t>
            </a:r>
            <a:r>
              <a:rPr lang="en-US" sz="3600" i="1" dirty="0">
                <a:latin typeface="Times"/>
                <a:cs typeface="Times"/>
              </a:rPr>
              <a:t>his</a:t>
            </a:r>
            <a:r>
              <a:rPr lang="en-US" sz="3600" dirty="0">
                <a:latin typeface="Times"/>
                <a:cs typeface="Times"/>
              </a:rPr>
              <a:t> </a:t>
            </a:r>
            <a:r>
              <a:rPr lang="en-US" sz="3600" dirty="0" smtClean="0">
                <a:latin typeface="Times"/>
                <a:cs typeface="Times"/>
              </a:rPr>
              <a:t>brother </a:t>
            </a:r>
            <a:r>
              <a:rPr lang="en-US" sz="3600" dirty="0">
                <a:latin typeface="Times"/>
                <a:cs typeface="Times"/>
              </a:rPr>
              <a:t>abides in death. </a:t>
            </a:r>
            <a:r>
              <a:rPr lang="en-US" sz="3600" b="1" dirty="0">
                <a:latin typeface="Times"/>
                <a:cs typeface="Times"/>
              </a:rPr>
              <a:t>15 </a:t>
            </a:r>
            <a:r>
              <a:rPr lang="en-US" sz="3600" dirty="0">
                <a:latin typeface="Times"/>
                <a:cs typeface="Times"/>
              </a:rPr>
              <a:t>Whoever hates his brother is a murderer, and you know that </a:t>
            </a:r>
            <a:r>
              <a:rPr lang="en-US" sz="3600" b="1" u="sng" dirty="0">
                <a:solidFill>
                  <a:srgbClr val="FF2929"/>
                </a:solidFill>
                <a:latin typeface="Times"/>
                <a:cs typeface="Times"/>
              </a:rPr>
              <a:t>no murderer has eternal life abiding in him</a:t>
            </a:r>
            <a:r>
              <a:rPr lang="en-US" sz="3600" dirty="0" smtClean="0">
                <a:latin typeface="Times"/>
                <a:cs typeface="Times"/>
              </a:rPr>
              <a:t>. I </a:t>
            </a:r>
            <a:r>
              <a:rPr lang="en-US" sz="3600" dirty="0" err="1" smtClean="0">
                <a:latin typeface="Times"/>
                <a:cs typeface="Times"/>
              </a:rPr>
              <a:t>Jn</a:t>
            </a:r>
            <a:r>
              <a:rPr lang="en-US" sz="3600" dirty="0" smtClean="0">
                <a:latin typeface="Times"/>
                <a:cs typeface="Times"/>
              </a:rPr>
              <a:t> 3:14,15</a:t>
            </a:r>
            <a:endParaRPr lang="en-US" sz="36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526945676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8339</TotalTime>
  <Words>393</Words>
  <Application>Microsoft Macintosh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The Spirit of Life</vt:lpstr>
      <vt:lpstr>The Spirit of Life</vt:lpstr>
      <vt:lpstr>“Son of man, can these bones live?”</vt:lpstr>
      <vt:lpstr>St. Basil the Great  "On the Holy Spirit"</vt:lpstr>
      <vt:lpstr>Is it Possible?!!!</vt:lpstr>
      <vt:lpstr>He Did it ..</vt:lpstr>
      <vt:lpstr>Through his Spirit</vt:lpstr>
      <vt:lpstr>St. Macarius the Great           “Spiritual Homilies (Homily 24)</vt:lpstr>
      <vt:lpstr>Passed from death to Life</vt:lpstr>
      <vt:lpstr>Origen</vt:lpstr>
      <vt:lpstr>Applications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14</cp:revision>
  <dcterms:created xsi:type="dcterms:W3CDTF">2015-06-26T14:38:24Z</dcterms:created>
  <dcterms:modified xsi:type="dcterms:W3CDTF">2015-07-03T19:33:53Z</dcterms:modified>
</cp:coreProperties>
</file>