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76" r:id="rId5"/>
    <p:sldId id="277" r:id="rId6"/>
    <p:sldId id="278" r:id="rId7"/>
    <p:sldId id="282" r:id="rId8"/>
    <p:sldId id="283" r:id="rId9"/>
    <p:sldId id="284" r:id="rId10"/>
    <p:sldId id="275" r:id="rId11"/>
    <p:sldId id="280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22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19/03/16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304" y="4518720"/>
            <a:ext cx="8396064" cy="10486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 smtClean="0">
                <a:latin typeface="Times"/>
                <a:cs typeface="Times"/>
              </a:rPr>
              <a:t>The Move </a:t>
            </a:r>
            <a:r>
              <a:rPr lang="en-US" sz="4900" dirty="0" smtClean="0">
                <a:latin typeface="Times"/>
                <a:cs typeface="Times"/>
              </a:rPr>
              <a:t>(3) </a:t>
            </a:r>
            <a:r>
              <a:rPr lang="en-US" sz="4900" dirty="0" smtClean="0">
                <a:latin typeface="Times"/>
                <a:cs typeface="Times"/>
              </a:rPr>
              <a:t/>
            </a:r>
            <a:br>
              <a:rPr lang="en-US" sz="4900" dirty="0" smtClean="0">
                <a:latin typeface="Times"/>
                <a:cs typeface="Times"/>
              </a:rPr>
            </a:br>
            <a:r>
              <a:rPr lang="en-US" sz="4000" dirty="0" smtClean="0">
                <a:latin typeface="Times"/>
                <a:cs typeface="Times"/>
              </a:rPr>
              <a:t>From </a:t>
            </a:r>
            <a:r>
              <a:rPr lang="en-US" sz="4000" dirty="0" smtClean="0">
                <a:latin typeface="Times"/>
                <a:cs typeface="Times"/>
              </a:rPr>
              <a:t>defeated Adam to Victorious Adam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6812" y="5706997"/>
            <a:ext cx="5458968" cy="62179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latin typeface="Times"/>
                <a:cs typeface="Times"/>
              </a:rPr>
              <a:t>Great Lent 2016 </a:t>
            </a:r>
            <a:endParaRPr lang="en-US" sz="2000" b="1" dirty="0">
              <a:latin typeface="Times"/>
              <a:cs typeface="Time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37" y="346388"/>
            <a:ext cx="2791887" cy="375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96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To the Obedience of Christ </a:t>
            </a:r>
            <a:endParaRPr lang="en-US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latin typeface="Times"/>
                <a:cs typeface="Times"/>
              </a:rPr>
              <a:t> casting down arguments and every high thing that exalts itself against the knowledge of God, </a:t>
            </a:r>
            <a:r>
              <a:rPr lang="en-US" sz="3600" b="1" u="sng" dirty="0">
                <a:solidFill>
                  <a:srgbClr val="FF0000"/>
                </a:solidFill>
                <a:latin typeface="Times"/>
                <a:cs typeface="Times"/>
              </a:rPr>
              <a:t>bringing every thought into captivity to the obedience of Christ</a:t>
            </a:r>
            <a:r>
              <a:rPr lang="en-US" sz="3600" b="1" dirty="0" smtClean="0">
                <a:latin typeface="Times"/>
                <a:cs typeface="Times"/>
              </a:rPr>
              <a:t>, 2 </a:t>
            </a:r>
            <a:r>
              <a:rPr lang="en-US" sz="3600" b="1" dirty="0" err="1" smtClean="0">
                <a:latin typeface="Times"/>
                <a:cs typeface="Times"/>
              </a:rPr>
              <a:t>Cor</a:t>
            </a:r>
            <a:r>
              <a:rPr lang="en-US" sz="3600" b="1" dirty="0" smtClean="0">
                <a:latin typeface="Times"/>
                <a:cs typeface="Times"/>
              </a:rPr>
              <a:t> 10:5</a:t>
            </a:r>
            <a:endParaRPr lang="en-US" sz="3600" b="1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607851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"/>
                <a:cs typeface="Times"/>
              </a:rPr>
              <a:t>(St. Basil the Great</a:t>
            </a:r>
            <a:r>
              <a:rPr lang="en-US" b="1" u="sng" dirty="0" smtClean="0">
                <a:latin typeface="Times"/>
                <a:cs typeface="Times"/>
              </a:rPr>
              <a:t>)</a:t>
            </a:r>
            <a:endParaRPr lang="en-US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4000" dirty="0">
                <a:latin typeface="Times"/>
                <a:cs typeface="Times"/>
              </a:rPr>
              <a:t>Every sin is an expression of </a:t>
            </a:r>
            <a:r>
              <a:rPr lang="en-US" sz="4000" b="1" dirty="0">
                <a:solidFill>
                  <a:srgbClr val="FF0000"/>
                </a:solidFill>
                <a:latin typeface="Times"/>
                <a:cs typeface="Times"/>
              </a:rPr>
              <a:t>disregard of the divine law</a:t>
            </a:r>
            <a:r>
              <a:rPr lang="en-US" sz="4000" dirty="0">
                <a:latin typeface="Times"/>
                <a:cs typeface="Times"/>
              </a:rPr>
              <a:t>, and is considered as ‘haughtiness’ </a:t>
            </a:r>
            <a:r>
              <a:rPr lang="en-US" sz="4000" b="1" u="sng" dirty="0">
                <a:solidFill>
                  <a:srgbClr val="FF0000"/>
                </a:solidFill>
                <a:latin typeface="Times"/>
                <a:cs typeface="Times"/>
              </a:rPr>
              <a:t>against the knowledge of God</a:t>
            </a:r>
            <a:r>
              <a:rPr lang="en-US" sz="4000" dirty="0">
                <a:latin typeface="Times"/>
                <a:cs typeface="Times"/>
              </a:rPr>
              <a:t>.</a:t>
            </a:r>
            <a:endParaRPr lang="en-GB" sz="4000" dirty="0">
              <a:latin typeface="Times"/>
              <a:cs typeface="Times"/>
            </a:endParaRPr>
          </a:p>
          <a:p>
            <a:pPr hangingPunct="0"/>
            <a:r>
              <a:rPr lang="en-US" i="1" dirty="0" smtClean="0"/>
              <a:t>On </a:t>
            </a:r>
            <a:r>
              <a:rPr lang="en-US" i="1" dirty="0"/>
              <a:t>The Judgment Of God.</a:t>
            </a:r>
            <a:endParaRPr lang="en-GB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118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>
                <a:solidFill>
                  <a:srgbClr val="C00000"/>
                </a:solidFill>
                <a:latin typeface="Times"/>
                <a:cs typeface="Times"/>
              </a:rPr>
              <a:t>The theology of St. Cyril</a:t>
            </a:r>
            <a:br>
              <a:rPr lang="en-GB" b="1" u="sng" dirty="0" smtClean="0">
                <a:solidFill>
                  <a:srgbClr val="C00000"/>
                </a:solidFill>
                <a:latin typeface="Times"/>
                <a:cs typeface="Times"/>
              </a:rPr>
            </a:br>
            <a:r>
              <a:rPr lang="en-GB" sz="1800" b="1" u="sng" dirty="0" smtClean="0">
                <a:solidFill>
                  <a:srgbClr val="C00000"/>
                </a:solidFill>
                <a:latin typeface="Times"/>
                <a:cs typeface="Times"/>
              </a:rPr>
              <a:t>Dr. Daniel Keating , pp 168</a:t>
            </a:r>
            <a:endParaRPr lang="en-US" b="1" u="sng" dirty="0">
              <a:solidFill>
                <a:srgbClr val="C00000"/>
              </a:solidFill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Font typeface="Wingdings" pitchFamily="2" charset="2"/>
              <a:buChar char="v"/>
            </a:pPr>
            <a:r>
              <a:rPr lang="en-GB" sz="3200" dirty="0" smtClean="0">
                <a:latin typeface="Times"/>
                <a:cs typeface="Times"/>
              </a:rPr>
              <a:t>The  indwelling of Christ through participation in the Eucharist possesses a certain excellence of Cyril because of the ‘</a:t>
            </a:r>
            <a:r>
              <a:rPr lang="en-GB" sz="3200" b="1" u="sng" dirty="0" smtClean="0">
                <a:solidFill>
                  <a:srgbClr val="C00000"/>
                </a:solidFill>
                <a:latin typeface="Times"/>
                <a:cs typeface="Times"/>
              </a:rPr>
              <a:t>Natural Participation</a:t>
            </a:r>
            <a:r>
              <a:rPr lang="en-GB" sz="3200" dirty="0" smtClean="0">
                <a:latin typeface="Times"/>
                <a:cs typeface="Times"/>
              </a:rPr>
              <a:t>’ (</a:t>
            </a:r>
            <a:r>
              <a:rPr lang="el-GR" sz="3600" u="sng" dirty="0" smtClean="0">
                <a:solidFill>
                  <a:srgbClr val="C00000"/>
                </a:solidFill>
                <a:latin typeface="Times"/>
                <a:cs typeface="Times"/>
              </a:rPr>
              <a:t>μέθεξις  φυσική</a:t>
            </a:r>
            <a:r>
              <a:rPr lang="en-GB" sz="3200" dirty="0" smtClean="0">
                <a:latin typeface="Times"/>
                <a:cs typeface="Times"/>
              </a:rPr>
              <a:t>) it established... This natural participation, obtained by the commingling </a:t>
            </a:r>
            <a:r>
              <a:rPr lang="en-GB" sz="3200" b="1" dirty="0" smtClean="0">
                <a:solidFill>
                  <a:srgbClr val="C00000"/>
                </a:solidFill>
                <a:latin typeface="Times"/>
                <a:cs typeface="Times"/>
              </a:rPr>
              <a:t>(mixing together) </a:t>
            </a:r>
            <a:r>
              <a:rPr lang="en-GB" sz="3200" dirty="0" smtClean="0">
                <a:latin typeface="Times"/>
                <a:cs typeface="Times"/>
              </a:rPr>
              <a:t>of Christ’s life flesh with our bodies.</a:t>
            </a:r>
            <a:endParaRPr lang="en-US" sz="32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533586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Moving mountains</a:t>
            </a:r>
            <a:endParaRPr lang="en-US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>
                <a:latin typeface="Times"/>
                <a:cs typeface="Times"/>
              </a:rPr>
              <a:t>So Jesus said to them, “</a:t>
            </a:r>
            <a:r>
              <a:rPr lang="en-US" sz="3200" b="1" u="sng" dirty="0">
                <a:solidFill>
                  <a:srgbClr val="FF0000"/>
                </a:solidFill>
                <a:latin typeface="Times"/>
                <a:cs typeface="Times"/>
              </a:rPr>
              <a:t>Because of your unbelief</a:t>
            </a:r>
            <a:r>
              <a:rPr lang="en-US" sz="3200" dirty="0">
                <a:latin typeface="Times"/>
                <a:cs typeface="Times"/>
              </a:rPr>
              <a:t>; for assuredly, I say to you, if you have faith as a mustard seed, you will say to this mountain, ‘</a:t>
            </a:r>
            <a:r>
              <a:rPr lang="en-US" sz="4000" b="1" u="sng" dirty="0">
                <a:solidFill>
                  <a:srgbClr val="FF0000"/>
                </a:solidFill>
                <a:latin typeface="Times"/>
                <a:cs typeface="Times"/>
              </a:rPr>
              <a:t>Move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3200" dirty="0">
                <a:latin typeface="Times"/>
                <a:cs typeface="Times"/>
              </a:rPr>
              <a:t>from here to there,’ and </a:t>
            </a:r>
            <a:r>
              <a:rPr lang="en-US" sz="4400" b="1" u="sng" dirty="0">
                <a:solidFill>
                  <a:srgbClr val="FF0000"/>
                </a:solidFill>
                <a:latin typeface="Times"/>
                <a:cs typeface="Times"/>
              </a:rPr>
              <a:t>it will move</a:t>
            </a:r>
            <a:r>
              <a:rPr lang="en-US" sz="3200" dirty="0">
                <a:latin typeface="Times"/>
                <a:cs typeface="Times"/>
              </a:rPr>
              <a:t>; and nothing will be impossible for you</a:t>
            </a:r>
            <a:r>
              <a:rPr lang="en-US" sz="3200" dirty="0" smtClean="0">
                <a:latin typeface="Times"/>
                <a:cs typeface="Times"/>
              </a:rPr>
              <a:t>.  Matt 17:20</a:t>
            </a:r>
            <a:endParaRPr lang="en-US" sz="32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396331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u="sng" dirty="0" smtClean="0">
                <a:latin typeface="Times"/>
                <a:cs typeface="Times"/>
              </a:rPr>
              <a:t>The Move</a:t>
            </a:r>
            <a:endParaRPr lang="en-US" sz="48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335163" cy="4198377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sz="3200" b="1" dirty="0" smtClean="0">
                <a:latin typeface="Times"/>
                <a:cs typeface="Times"/>
              </a:rPr>
              <a:t> From a superficial to an intimate relationship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sz="3200" b="1" dirty="0" smtClean="0">
                <a:latin typeface="Times"/>
                <a:cs typeface="Times"/>
              </a:rPr>
              <a:t> From earthly to heavenly treasures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sz="3200" b="1" dirty="0" smtClean="0">
                <a:latin typeface="Times"/>
                <a:cs typeface="Times"/>
              </a:rPr>
              <a:t> From </a:t>
            </a:r>
            <a:r>
              <a:rPr lang="en-US" sz="3200" b="1" dirty="0">
                <a:latin typeface="Times"/>
                <a:cs typeface="Times"/>
              </a:rPr>
              <a:t>defeated Adam to Victorious Adam</a:t>
            </a:r>
          </a:p>
        </p:txBody>
      </p:sp>
    </p:spTree>
    <p:extLst>
      <p:ext uri="{BB962C8B-B14F-4D97-AF65-F5344CB8AC3E}">
        <p14:creationId xmlns:p14="http://schemas.microsoft.com/office/powerpoint/2010/main" val="2136095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800000"/>
                </a:solidFill>
                <a:latin typeface="Times"/>
                <a:cs typeface="Times"/>
              </a:rPr>
              <a:t>Theophilus of Antioch</a:t>
            </a:r>
            <a:endParaRPr lang="en-US" b="1" u="sng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Times"/>
                <a:cs typeface="Times"/>
              </a:rPr>
              <a:t>Adam </a:t>
            </a:r>
            <a:r>
              <a:rPr lang="en-US" sz="4400" dirty="0">
                <a:solidFill>
                  <a:schemeClr val="tx1"/>
                </a:solidFill>
                <a:latin typeface="Times"/>
                <a:cs typeface="Times"/>
              </a:rPr>
              <a:t>and Eve were created neither immortal nor mortal. They were created with the potential to become either </a:t>
            </a:r>
            <a:r>
              <a:rPr lang="en-US" sz="4400" dirty="0">
                <a:solidFill>
                  <a:srgbClr val="FF0000"/>
                </a:solidFill>
                <a:latin typeface="Times"/>
                <a:cs typeface="Times"/>
              </a:rPr>
              <a:t>through obedience or disobedience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6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 smtClean="0">
                <a:latin typeface="Times"/>
                <a:cs typeface="Times"/>
              </a:rPr>
              <a:t>The trap </a:t>
            </a:r>
            <a:endParaRPr lang="en-US" sz="44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latin typeface="Times"/>
                <a:cs typeface="Times"/>
              </a:rPr>
              <a:t>4 Then the serpent said to the woman, </a:t>
            </a:r>
            <a:r>
              <a:rPr lang="en-US" sz="3600" b="1" u="sng" dirty="0">
                <a:solidFill>
                  <a:srgbClr val="FF0000"/>
                </a:solidFill>
                <a:latin typeface="Times"/>
                <a:cs typeface="Times"/>
              </a:rPr>
              <a:t>“You will not surely die.</a:t>
            </a:r>
            <a:r>
              <a:rPr lang="en-US" sz="3600" b="1" dirty="0">
                <a:latin typeface="Times"/>
                <a:cs typeface="Times"/>
              </a:rPr>
              <a:t> 5 For God knows that in the day you eat of it your eyes will be opened, </a:t>
            </a:r>
            <a:r>
              <a:rPr lang="en-US" sz="3600" b="1" dirty="0">
                <a:solidFill>
                  <a:srgbClr val="FF0000"/>
                </a:solidFill>
                <a:latin typeface="Times"/>
                <a:cs typeface="Times"/>
              </a:rPr>
              <a:t>and you will be like God, knowing good and evil</a:t>
            </a:r>
            <a:r>
              <a:rPr lang="en-US" sz="3600" b="1" dirty="0">
                <a:latin typeface="Times"/>
                <a:cs typeface="Times"/>
              </a:rPr>
              <a:t>.</a:t>
            </a:r>
            <a:r>
              <a:rPr lang="en-US" sz="3600" b="1" dirty="0" smtClean="0">
                <a:latin typeface="Times"/>
                <a:cs typeface="Times"/>
              </a:rPr>
              <a:t>” Gen 3:4,5</a:t>
            </a:r>
            <a:endParaRPr lang="en-US" sz="3600" b="1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7348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u="sng" dirty="0" smtClean="0">
                <a:latin typeface="Times"/>
                <a:cs typeface="Times"/>
              </a:rPr>
              <a:t>The Fall </a:t>
            </a:r>
            <a:endParaRPr lang="en-US" sz="48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"/>
                <a:cs typeface="Times"/>
              </a:rPr>
              <a:t>So </a:t>
            </a:r>
            <a:r>
              <a:rPr lang="en-US" sz="3600" b="1" dirty="0">
                <a:latin typeface="Times"/>
                <a:cs typeface="Times"/>
              </a:rPr>
              <a:t>when the woman saw that the tree </a:t>
            </a:r>
            <a:r>
              <a:rPr lang="en-US" sz="3600" b="1" i="1" dirty="0">
                <a:latin typeface="Times"/>
                <a:cs typeface="Times"/>
              </a:rPr>
              <a:t>was</a:t>
            </a:r>
            <a:r>
              <a:rPr lang="en-US" sz="3600" b="1" dirty="0">
                <a:latin typeface="Times"/>
                <a:cs typeface="Times"/>
              </a:rPr>
              <a:t> good for food, that it </a:t>
            </a:r>
            <a:r>
              <a:rPr lang="en-US" sz="3600" b="1" i="1" dirty="0">
                <a:latin typeface="Times"/>
                <a:cs typeface="Times"/>
              </a:rPr>
              <a:t>was</a:t>
            </a:r>
            <a:r>
              <a:rPr lang="en-US" sz="3600" b="1" dirty="0">
                <a:latin typeface="Times"/>
                <a:cs typeface="Times"/>
              </a:rPr>
              <a:t> </a:t>
            </a:r>
            <a:r>
              <a:rPr lang="en-US" sz="3600" b="1" u="sng" dirty="0">
                <a:solidFill>
                  <a:srgbClr val="FF0000"/>
                </a:solidFill>
                <a:latin typeface="Times"/>
                <a:cs typeface="Times"/>
              </a:rPr>
              <a:t>pleasant to the eyes</a:t>
            </a:r>
            <a:r>
              <a:rPr lang="en-US" sz="3600" b="1" dirty="0">
                <a:latin typeface="Times"/>
                <a:cs typeface="Times"/>
              </a:rPr>
              <a:t>, and a </a:t>
            </a:r>
            <a:r>
              <a:rPr lang="en-US" sz="3600" b="1" u="sng" dirty="0">
                <a:solidFill>
                  <a:srgbClr val="FF0000"/>
                </a:solidFill>
                <a:latin typeface="Times"/>
                <a:cs typeface="Times"/>
              </a:rPr>
              <a:t>tree desirable </a:t>
            </a:r>
            <a:r>
              <a:rPr lang="en-US" sz="3600" b="1" dirty="0">
                <a:latin typeface="Times"/>
                <a:cs typeface="Times"/>
              </a:rPr>
              <a:t>to make </a:t>
            </a:r>
            <a:r>
              <a:rPr lang="en-US" sz="3600" b="1" i="1" dirty="0">
                <a:latin typeface="Times"/>
                <a:cs typeface="Times"/>
              </a:rPr>
              <a:t>one</a:t>
            </a:r>
            <a:r>
              <a:rPr lang="en-US" sz="3600" b="1" dirty="0">
                <a:latin typeface="Times"/>
                <a:cs typeface="Times"/>
              </a:rPr>
              <a:t> wise, </a:t>
            </a:r>
            <a:r>
              <a:rPr lang="en-US" sz="3600" b="1" u="sng" dirty="0">
                <a:solidFill>
                  <a:srgbClr val="FF0000"/>
                </a:solidFill>
                <a:latin typeface="Times"/>
                <a:cs typeface="Times"/>
              </a:rPr>
              <a:t>she took of its fruit and ate. She also gave to her husband with her, and he ate</a:t>
            </a:r>
            <a:r>
              <a:rPr lang="en-US" sz="3600" b="1" dirty="0" smtClean="0">
                <a:latin typeface="Times"/>
                <a:cs typeface="Times"/>
              </a:rPr>
              <a:t>. Gen 3:6</a:t>
            </a:r>
            <a:endParaRPr lang="en-US" sz="3600" b="1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20818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u="sng" dirty="0" smtClean="0">
                <a:latin typeface="Times"/>
                <a:cs typeface="Times"/>
              </a:rPr>
              <a:t>The Victory for us</a:t>
            </a:r>
            <a:endParaRPr lang="en-US" sz="40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"/>
                <a:cs typeface="Times"/>
              </a:rPr>
              <a:t> </a:t>
            </a:r>
            <a:r>
              <a:rPr lang="en-US" sz="4000" dirty="0">
                <a:latin typeface="Times"/>
                <a:cs typeface="Times"/>
              </a:rPr>
              <a:t>Then Jesus said to him, “</a:t>
            </a:r>
            <a:r>
              <a:rPr lang="en-US" sz="4000" b="1" u="sng" dirty="0">
                <a:solidFill>
                  <a:srgbClr val="FF0000"/>
                </a:solidFill>
                <a:latin typeface="Times"/>
                <a:cs typeface="Times"/>
              </a:rPr>
              <a:t>Away with you</a:t>
            </a:r>
            <a:r>
              <a:rPr lang="en-US" sz="4000" b="1" u="sng" dirty="0" smtClean="0">
                <a:solidFill>
                  <a:srgbClr val="FF0000"/>
                </a:solidFill>
                <a:latin typeface="Times"/>
                <a:cs typeface="Times"/>
              </a:rPr>
              <a:t>, </a:t>
            </a:r>
            <a:r>
              <a:rPr lang="en-US" sz="4000" b="1" u="sng" dirty="0">
                <a:solidFill>
                  <a:srgbClr val="FF0000"/>
                </a:solidFill>
                <a:latin typeface="Times"/>
                <a:cs typeface="Times"/>
              </a:rPr>
              <a:t>Satan</a:t>
            </a:r>
            <a:r>
              <a:rPr lang="en-US" sz="4000" dirty="0">
                <a:latin typeface="Times"/>
                <a:cs typeface="Times"/>
              </a:rPr>
              <a:t>! For it is written, ‘You shall worship the Lord your God, and Him only you shall serve.’</a:t>
            </a:r>
            <a:r>
              <a:rPr lang="en-US" sz="4000" dirty="0" smtClean="0">
                <a:latin typeface="Times"/>
                <a:cs typeface="Times"/>
              </a:rPr>
              <a:t>” Matt 4:10</a:t>
            </a:r>
            <a:endParaRPr lang="en-US" sz="40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310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Times"/>
                <a:cs typeface="Times"/>
              </a:rPr>
              <a:t>St. John </a:t>
            </a:r>
            <a:r>
              <a:rPr lang="en-GB" b="1" u="sng" dirty="0" smtClean="0">
                <a:latin typeface="Times"/>
                <a:cs typeface="Times"/>
              </a:rPr>
              <a:t>Chrysostom </a:t>
            </a:r>
            <a:endParaRPr lang="en-US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400" dirty="0" smtClean="0">
                <a:latin typeface="Times"/>
                <a:cs typeface="Times"/>
              </a:rPr>
              <a:t>Satan </a:t>
            </a:r>
            <a:r>
              <a:rPr lang="en-GB" sz="4400" dirty="0">
                <a:latin typeface="Times"/>
                <a:cs typeface="Times"/>
              </a:rPr>
              <a:t>went up to man (Adam) to tempt him but Satan cannot attack Jesus, </a:t>
            </a:r>
            <a:r>
              <a:rPr lang="en-GB" sz="4400" b="1" u="sng" dirty="0">
                <a:solidFill>
                  <a:srgbClr val="FF0000"/>
                </a:solidFill>
                <a:latin typeface="Times"/>
                <a:cs typeface="Times"/>
              </a:rPr>
              <a:t>it was Jesus who went up to him</a:t>
            </a:r>
            <a:r>
              <a:rPr lang="en-GB" sz="4400" dirty="0" smtClean="0">
                <a:latin typeface="Times"/>
                <a:cs typeface="Times"/>
              </a:rPr>
              <a:t>.</a:t>
            </a:r>
            <a:endParaRPr lang="en-GB" sz="4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139246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 smtClean="0">
                <a:latin typeface="Times"/>
                <a:cs typeface="Times"/>
              </a:rPr>
              <a:t>Warning </a:t>
            </a:r>
            <a:endParaRPr lang="en-US" sz="44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"/>
                <a:cs typeface="Times"/>
              </a:rPr>
              <a:t>But </a:t>
            </a:r>
            <a:r>
              <a:rPr lang="en-US" sz="4000" dirty="0">
                <a:latin typeface="Times"/>
                <a:cs typeface="Times"/>
              </a:rPr>
              <a:t>I fear, lest somehow, as the </a:t>
            </a:r>
            <a:r>
              <a:rPr lang="en-US" sz="4000" b="1" dirty="0">
                <a:solidFill>
                  <a:srgbClr val="FF0000"/>
                </a:solidFill>
                <a:latin typeface="Times"/>
                <a:cs typeface="Times"/>
              </a:rPr>
              <a:t>serpent deceived Eve </a:t>
            </a:r>
            <a:r>
              <a:rPr lang="en-US" sz="4000" dirty="0">
                <a:latin typeface="Times"/>
                <a:cs typeface="Times"/>
              </a:rPr>
              <a:t>by his craftiness, so your minds may </a:t>
            </a:r>
            <a:r>
              <a:rPr lang="en-US" sz="4000" dirty="0">
                <a:solidFill>
                  <a:srgbClr val="FF0000"/>
                </a:solidFill>
                <a:latin typeface="Times"/>
                <a:cs typeface="Times"/>
              </a:rPr>
              <a:t>be corrupted from the </a:t>
            </a:r>
            <a:r>
              <a:rPr lang="en-US" sz="4000" dirty="0" smtClean="0">
                <a:solidFill>
                  <a:srgbClr val="FF0000"/>
                </a:solidFill>
                <a:latin typeface="Times"/>
                <a:cs typeface="Times"/>
              </a:rPr>
              <a:t>simplicity </a:t>
            </a:r>
            <a:r>
              <a:rPr lang="en-US" sz="4000" dirty="0">
                <a:solidFill>
                  <a:srgbClr val="FF0000"/>
                </a:solidFill>
                <a:latin typeface="Times"/>
                <a:cs typeface="Times"/>
              </a:rPr>
              <a:t>that is in Christ</a:t>
            </a:r>
            <a:r>
              <a:rPr lang="en-US" sz="4000" dirty="0" smtClean="0">
                <a:latin typeface="Times"/>
                <a:cs typeface="Times"/>
              </a:rPr>
              <a:t>. 2 </a:t>
            </a:r>
            <a:r>
              <a:rPr lang="en-US" sz="4000" dirty="0" err="1" smtClean="0">
                <a:latin typeface="Times"/>
                <a:cs typeface="Times"/>
              </a:rPr>
              <a:t>Cor</a:t>
            </a:r>
            <a:r>
              <a:rPr lang="en-US" sz="4000" dirty="0" smtClean="0">
                <a:latin typeface="Times"/>
                <a:cs typeface="Times"/>
              </a:rPr>
              <a:t> 11:3</a:t>
            </a:r>
            <a:endParaRPr lang="en-US" sz="40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049493009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3554</TotalTime>
  <Words>350</Words>
  <Application>Microsoft Macintosh PowerPoint</Application>
  <PresentationFormat>On-screen Show (4:3)</PresentationFormat>
  <Paragraphs>27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Plaza</vt:lpstr>
      <vt:lpstr>The Move (3)  From defeated Adam to Victorious Adam</vt:lpstr>
      <vt:lpstr>Moving mountains</vt:lpstr>
      <vt:lpstr>The Move</vt:lpstr>
      <vt:lpstr>Theophilus of Antioch</vt:lpstr>
      <vt:lpstr>The trap </vt:lpstr>
      <vt:lpstr>The Fall </vt:lpstr>
      <vt:lpstr>The Victory for us</vt:lpstr>
      <vt:lpstr>St. John Chrysostom </vt:lpstr>
      <vt:lpstr>Warning </vt:lpstr>
      <vt:lpstr>To the Obedience of Christ </vt:lpstr>
      <vt:lpstr>(St. Basil the Great)</vt:lpstr>
      <vt:lpstr>The theology of St. Cyril Dr. Daniel Keating , pp 168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Move (1) </dc:title>
  <dc:creator>Father Mark Aziz</dc:creator>
  <cp:lastModifiedBy>Father Mark Aziz</cp:lastModifiedBy>
  <cp:revision>12</cp:revision>
  <dcterms:created xsi:type="dcterms:W3CDTF">2016-02-29T15:34:07Z</dcterms:created>
  <dcterms:modified xsi:type="dcterms:W3CDTF">2016-03-19T22:24:44Z</dcterms:modified>
</cp:coreProperties>
</file>