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8" r:id="rId7"/>
    <p:sldId id="265" r:id="rId8"/>
    <p:sldId id="269" r:id="rId9"/>
    <p:sldId id="267" r:id="rId10"/>
    <p:sldId id="263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3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281" y="4208929"/>
            <a:ext cx="8365087" cy="104868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"/>
                <a:cs typeface="Times"/>
              </a:rPr>
              <a:t>The Move (2) Riches from Earth to Heaven </a:t>
            </a:r>
            <a:endParaRPr lang="en-US" sz="3200" b="1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Times"/>
                <a:cs typeface="Times"/>
              </a:rPr>
              <a:t>Treasures’ Sunday 2016</a:t>
            </a:r>
            <a:endParaRPr lang="en-US" b="1" dirty="0">
              <a:latin typeface="Times"/>
              <a:cs typeface="Time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34" y="352738"/>
            <a:ext cx="5677206" cy="372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118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Righteousness </a:t>
            </a:r>
            <a:r>
              <a:rPr lang="en-US" b="1" u="sng" dirty="0" err="1" smtClean="0">
                <a:latin typeface="Times"/>
                <a:cs typeface="Times"/>
              </a:rPr>
              <a:t>Vs</a:t>
            </a:r>
            <a:r>
              <a:rPr lang="en-US" b="1" u="sng" dirty="0" smtClean="0">
                <a:latin typeface="Times"/>
                <a:cs typeface="Times"/>
              </a:rPr>
              <a:t> Riches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u="sng" dirty="0">
                <a:solidFill>
                  <a:srgbClr val="FF0000"/>
                </a:solidFill>
                <a:latin typeface="Times"/>
                <a:cs typeface="Times"/>
              </a:rPr>
              <a:t>Riches </a:t>
            </a:r>
            <a:r>
              <a:rPr lang="en-US" sz="5400" dirty="0">
                <a:latin typeface="Times"/>
                <a:cs typeface="Times"/>
              </a:rPr>
              <a:t>do not profit in the day of wrath, But </a:t>
            </a:r>
            <a:r>
              <a:rPr lang="en-US" sz="5400" b="1" u="sng" dirty="0">
                <a:solidFill>
                  <a:srgbClr val="FF0000"/>
                </a:solidFill>
                <a:latin typeface="Times"/>
                <a:cs typeface="Times"/>
              </a:rPr>
              <a:t>righteousness</a:t>
            </a:r>
            <a:r>
              <a:rPr lang="en-US" sz="5400" dirty="0">
                <a:latin typeface="Times"/>
                <a:cs typeface="Times"/>
              </a:rPr>
              <a:t> delivers from death</a:t>
            </a:r>
            <a:r>
              <a:rPr lang="en-US" sz="5400" dirty="0" smtClean="0">
                <a:latin typeface="Times"/>
                <a:cs typeface="Times"/>
              </a:rPr>
              <a:t>. Prov. 11:4</a:t>
            </a:r>
            <a:endParaRPr lang="en-US" sz="5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54127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Earthen Vessels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39216" cy="414091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800" b="1" dirty="0">
                <a:latin typeface="Times"/>
                <a:cs typeface="Times"/>
              </a:rPr>
              <a:t>7 </a:t>
            </a:r>
            <a:r>
              <a:rPr lang="en-US" sz="4800" dirty="0">
                <a:latin typeface="Times"/>
                <a:cs typeface="Times"/>
              </a:rPr>
              <a:t>But we have </a:t>
            </a:r>
            <a:r>
              <a:rPr lang="en-US" sz="4800" b="1" u="sng" dirty="0">
                <a:solidFill>
                  <a:srgbClr val="FF0000"/>
                </a:solidFill>
                <a:latin typeface="Times"/>
                <a:cs typeface="Times"/>
              </a:rPr>
              <a:t>this treasure in earthen vessels</a:t>
            </a:r>
            <a:r>
              <a:rPr lang="en-US" sz="4800" dirty="0">
                <a:latin typeface="Times"/>
                <a:cs typeface="Times"/>
              </a:rPr>
              <a:t>, that the excellence of the power may be </a:t>
            </a:r>
            <a:r>
              <a:rPr lang="en-US" sz="4800" b="1" dirty="0">
                <a:solidFill>
                  <a:srgbClr val="FF0000"/>
                </a:solidFill>
                <a:latin typeface="Times"/>
                <a:cs typeface="Times"/>
              </a:rPr>
              <a:t>of God and not of us</a:t>
            </a:r>
            <a:r>
              <a:rPr lang="en-US" sz="4800" dirty="0" smtClean="0">
                <a:latin typeface="Times"/>
                <a:cs typeface="Times"/>
              </a:rPr>
              <a:t>. </a:t>
            </a:r>
            <a:r>
              <a:rPr lang="en-US" sz="4000" dirty="0" smtClean="0">
                <a:latin typeface="Times"/>
                <a:cs typeface="Times"/>
              </a:rPr>
              <a:t>2 </a:t>
            </a:r>
            <a:r>
              <a:rPr lang="en-US" sz="4000" dirty="0" err="1" smtClean="0">
                <a:latin typeface="Times"/>
                <a:cs typeface="Times"/>
              </a:rPr>
              <a:t>Cor</a:t>
            </a:r>
            <a:r>
              <a:rPr lang="en-US" sz="4000" dirty="0" smtClean="0">
                <a:latin typeface="Times"/>
                <a:cs typeface="Times"/>
              </a:rPr>
              <a:t> 4:7</a:t>
            </a:r>
            <a:endParaRPr lang="en-US" sz="4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14578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Times"/>
                <a:cs typeface="Times"/>
              </a:rPr>
              <a:t>Clement of Alexandria</a:t>
            </a:r>
            <a:endParaRPr lang="en-US" b="1" u="sng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600" dirty="0">
                <a:latin typeface="Times"/>
                <a:cs typeface="Times"/>
              </a:rPr>
              <a:t>"’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Eat my flesh</a:t>
            </a:r>
            <a:r>
              <a:rPr lang="en-US" sz="3600" dirty="0">
                <a:latin typeface="Times"/>
                <a:cs typeface="Times"/>
              </a:rPr>
              <a:t>,’ [Jesus] says, ‘and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drink my blood</a:t>
            </a:r>
            <a:r>
              <a:rPr lang="en-US" sz="3600" dirty="0">
                <a:latin typeface="Times"/>
                <a:cs typeface="Times"/>
              </a:rPr>
              <a:t>.’ The Lord supplies us with these intimate </a:t>
            </a:r>
            <a:r>
              <a:rPr lang="en-US" sz="3600" dirty="0" smtClean="0">
                <a:latin typeface="Times"/>
                <a:cs typeface="Times"/>
              </a:rPr>
              <a:t>nutrient, </a:t>
            </a:r>
            <a:r>
              <a:rPr lang="en-US" sz="3600" dirty="0">
                <a:latin typeface="Times"/>
                <a:cs typeface="Times"/>
              </a:rPr>
              <a:t>he delivers over his flesh and pours out his blood, and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nothing is lacking for the growth of his children</a:t>
            </a:r>
            <a:r>
              <a:rPr lang="en-US" sz="3600" dirty="0">
                <a:latin typeface="Times"/>
                <a:cs typeface="Times"/>
              </a:rPr>
              <a:t>" </a:t>
            </a:r>
            <a:r>
              <a:rPr lang="en-US" sz="1400" dirty="0"/>
              <a:t>(The Instructor of Children 1:6:43:3 [A.D. 191]).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A Command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27777" cy="424934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19 </a:t>
            </a:r>
            <a:r>
              <a:rPr lang="en-US" sz="3200" dirty="0">
                <a:latin typeface="Times"/>
                <a:cs typeface="Times"/>
              </a:rPr>
              <a:t>“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Do not lay up for yourselves treasures on earth,</a:t>
            </a:r>
            <a:r>
              <a:rPr lang="en-US" sz="3200" dirty="0">
                <a:latin typeface="Times"/>
                <a:cs typeface="Times"/>
              </a:rPr>
              <a:t> where moth and rust destroy and where thieves break in and steal; </a:t>
            </a:r>
            <a:r>
              <a:rPr lang="en-US" sz="3200" b="1" dirty="0">
                <a:latin typeface="Times"/>
                <a:cs typeface="Times"/>
              </a:rPr>
              <a:t>20 </a:t>
            </a:r>
            <a:r>
              <a:rPr lang="en-US" sz="3200" dirty="0">
                <a:latin typeface="Times"/>
                <a:cs typeface="Times"/>
              </a:rPr>
              <a:t>but lay up for yourselves treasures in heaven, where neither moth nor rust destroys and where thieves do not break in and steal. </a:t>
            </a:r>
            <a:r>
              <a:rPr lang="en-US" sz="3200" b="1" dirty="0">
                <a:latin typeface="Times"/>
                <a:cs typeface="Times"/>
              </a:rPr>
              <a:t>21 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For where your treasure is, there your heart will be also</a:t>
            </a:r>
            <a:r>
              <a:rPr lang="en-US" sz="3200" dirty="0" smtClean="0">
                <a:latin typeface="Times"/>
                <a:cs typeface="Times"/>
              </a:rPr>
              <a:t>. Matt 6:19-21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4883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One master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24 </a:t>
            </a:r>
            <a:r>
              <a:rPr lang="en-US" sz="3600" dirty="0">
                <a:latin typeface="Times"/>
                <a:cs typeface="Times"/>
              </a:rPr>
              <a:t>“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No one can serve two masters</a:t>
            </a:r>
            <a:r>
              <a:rPr lang="en-US" sz="3600" dirty="0">
                <a:latin typeface="Times"/>
                <a:cs typeface="Times"/>
              </a:rPr>
              <a:t>; for either he will hate the one and love the other, or else he will be loyal to the one and despise the other.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You cannot serve God and mammon</a:t>
            </a:r>
            <a:r>
              <a:rPr lang="en-US" sz="3600" dirty="0" smtClean="0">
                <a:latin typeface="Times"/>
                <a:cs typeface="Times"/>
              </a:rPr>
              <a:t>. Matt 6</a:t>
            </a:r>
            <a:endParaRPr lang="en-US" sz="3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81829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The Plunder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latin typeface="Times"/>
                <a:cs typeface="Times"/>
              </a:rPr>
              <a:t>'I will also give over all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the wealth of this city,</a:t>
            </a:r>
            <a:r>
              <a:rPr lang="en-US" sz="3200" dirty="0">
                <a:latin typeface="Times"/>
                <a:cs typeface="Times"/>
              </a:rPr>
              <a:t> all its produce and all its costly things; even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all the treasures of the kings of Judah I will give over to the hand of their enemies,</a:t>
            </a:r>
            <a:r>
              <a:rPr lang="en-US" sz="3200" dirty="0">
                <a:latin typeface="Times"/>
                <a:cs typeface="Times"/>
              </a:rPr>
              <a:t> and they will plunder them, take them away and bring them to Babylon</a:t>
            </a:r>
            <a:r>
              <a:rPr lang="en-US" sz="3200" dirty="0" smtClean="0">
                <a:latin typeface="Times"/>
                <a:cs typeface="Times"/>
              </a:rPr>
              <a:t>. </a:t>
            </a:r>
            <a:r>
              <a:rPr lang="en-US" sz="3200" dirty="0" err="1" smtClean="0">
                <a:latin typeface="Times"/>
                <a:cs typeface="Times"/>
              </a:rPr>
              <a:t>Jer</a:t>
            </a:r>
            <a:r>
              <a:rPr lang="en-US" sz="3200" dirty="0" smtClean="0">
                <a:latin typeface="Times"/>
                <a:cs typeface="Times"/>
              </a:rPr>
              <a:t> 20: 5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3074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Rotten riches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Your riches have rotted </a:t>
            </a:r>
            <a:r>
              <a:rPr lang="en-US" sz="3200" dirty="0">
                <a:latin typeface="Times"/>
                <a:cs typeface="Times"/>
              </a:rPr>
              <a:t>and your garments have become moth-eaten. Your gold and your silver have rusted; and their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rust will be a witness against you and will consume your flesh like fire</a:t>
            </a:r>
            <a:r>
              <a:rPr lang="en-US" sz="3200" dirty="0">
                <a:latin typeface="Times"/>
                <a:cs typeface="Times"/>
              </a:rPr>
              <a:t>. It is in the last days that you have stored up your treasure</a:t>
            </a:r>
            <a:r>
              <a:rPr lang="en-US" sz="3200" dirty="0" smtClean="0">
                <a:latin typeface="Times"/>
                <a:cs typeface="Times"/>
              </a:rPr>
              <a:t>! Jas 5:2,3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42211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latin typeface="Times"/>
                <a:cs typeface="Times"/>
              </a:rPr>
              <a:t>St Hilary </a:t>
            </a:r>
            <a:r>
              <a:rPr lang="en-GB" b="1" u="sng" dirty="0">
                <a:latin typeface="Times"/>
                <a:cs typeface="Times"/>
              </a:rPr>
              <a:t>of Arles </a:t>
            </a:r>
            <a:endParaRPr lang="en-US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26428" cy="4280323"/>
          </a:xfrm>
        </p:spPr>
        <p:txBody>
          <a:bodyPr>
            <a:normAutofit/>
          </a:bodyPr>
          <a:lstStyle/>
          <a:p>
            <a:pPr lvl="0" algn="ctr"/>
            <a:r>
              <a:rPr lang="en-GB" sz="3600" b="1" u="sng" dirty="0">
                <a:solidFill>
                  <a:srgbClr val="FF0000"/>
                </a:solidFill>
                <a:latin typeface="Times"/>
                <a:cs typeface="Times"/>
              </a:rPr>
              <a:t>The rich must repent while there is still time for them to do so</a:t>
            </a:r>
            <a:r>
              <a:rPr lang="en-GB" sz="3600" dirty="0">
                <a:latin typeface="Times"/>
                <a:cs typeface="Times"/>
              </a:rPr>
              <a:t>. James is speaking here of those rich people who have shown themselves to </a:t>
            </a:r>
            <a:r>
              <a:rPr lang="en-GB" sz="3600" b="1" dirty="0">
                <a:solidFill>
                  <a:srgbClr val="FF0000"/>
                </a:solidFill>
                <a:latin typeface="Times"/>
                <a:cs typeface="Times"/>
              </a:rPr>
              <a:t>be too stingy to offer any help to the poor</a:t>
            </a:r>
            <a:r>
              <a:rPr lang="en-GB" sz="3600" dirty="0">
                <a:latin typeface="Times"/>
                <a:cs typeface="Times"/>
              </a:rPr>
              <a:t>.</a:t>
            </a:r>
          </a:p>
          <a:p>
            <a:r>
              <a:rPr lang="en-GB" sz="1400" i="1" dirty="0" smtClean="0"/>
              <a:t>Introductory </a:t>
            </a:r>
            <a:r>
              <a:rPr lang="en-GB" sz="1400" i="1" dirty="0"/>
              <a:t>Tractate on the Letter of James, PL Supp. 3:80 (Ancient Christian Commentary on Scripture).</a:t>
            </a:r>
            <a:endParaRPr lang="en-GB" sz="1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5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Are you really rich?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>
                <a:latin typeface="Times"/>
                <a:cs typeface="Times"/>
              </a:rPr>
              <a:t>'Because you say, "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I am rich, and have become wealthy, and have need of nothing</a:t>
            </a:r>
            <a:r>
              <a:rPr lang="en-US" sz="4000" dirty="0">
                <a:latin typeface="Times"/>
                <a:cs typeface="Times"/>
              </a:rPr>
              <a:t>," and you do not know that you are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wretched and miserable and poor and blind and naked</a:t>
            </a:r>
            <a:r>
              <a:rPr lang="en-US" sz="4000" dirty="0" smtClean="0">
                <a:latin typeface="Times"/>
                <a:cs typeface="Times"/>
              </a:rPr>
              <a:t>, Rev 3:17</a:t>
            </a:r>
          </a:p>
          <a:p>
            <a:pPr algn="ctr"/>
            <a:endParaRPr lang="en-US" sz="40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11401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>
                <a:latin typeface="Times"/>
                <a:cs typeface="Times"/>
              </a:rPr>
              <a:t>St. John </a:t>
            </a:r>
            <a:r>
              <a:rPr lang="en-GB" b="1" u="sng" dirty="0" err="1">
                <a:latin typeface="Times"/>
                <a:cs typeface="Times"/>
              </a:rPr>
              <a:t>Cassian</a:t>
            </a:r>
            <a:r>
              <a:rPr lang="en-GB" b="1" u="sng" dirty="0">
                <a:latin typeface="Times"/>
                <a:cs typeface="Times"/>
              </a:rPr>
              <a:t> 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 hangingPunct="0"/>
            <a:r>
              <a:rPr lang="en-GB" sz="4400" dirty="0" smtClean="0">
                <a:latin typeface="Times"/>
                <a:cs typeface="Times"/>
              </a:rPr>
              <a:t>We </a:t>
            </a:r>
            <a:r>
              <a:rPr lang="en-GB" sz="4400" dirty="0">
                <a:latin typeface="Times"/>
                <a:cs typeface="Times"/>
              </a:rPr>
              <a:t>saw many of </a:t>
            </a:r>
            <a:r>
              <a:rPr lang="en-GB" sz="4400" b="1" u="sng" dirty="0">
                <a:solidFill>
                  <a:srgbClr val="FF0000"/>
                </a:solidFill>
                <a:latin typeface="Times"/>
                <a:cs typeface="Times"/>
              </a:rPr>
              <a:t>the cold people</a:t>
            </a:r>
            <a:r>
              <a:rPr lang="en-GB" sz="4400" dirty="0">
                <a:latin typeface="Times"/>
                <a:cs typeface="Times"/>
              </a:rPr>
              <a:t>, monks and laymen, turn to be spiritually warm </a:t>
            </a:r>
            <a:r>
              <a:rPr lang="en-GB" sz="4400" b="1" u="sng" dirty="0">
                <a:solidFill>
                  <a:srgbClr val="FF0000"/>
                </a:solidFill>
                <a:latin typeface="Times"/>
                <a:cs typeface="Times"/>
              </a:rPr>
              <a:t>but we have not seen lukewarm persons becoming warm</a:t>
            </a:r>
            <a:r>
              <a:rPr lang="en-GB" sz="4400" dirty="0" smtClean="0">
                <a:latin typeface="Times"/>
                <a:cs typeface="Times"/>
              </a:rPr>
              <a:t>.</a:t>
            </a:r>
            <a:endParaRPr lang="en-US" sz="4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550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 He richly supplies us with all things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Times"/>
                <a:cs typeface="Times"/>
              </a:rPr>
              <a:t>Instruct those who are rich in this present world not to be conceited or to fix their hope on the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uncertainty of riches</a:t>
            </a:r>
            <a:r>
              <a:rPr lang="en-US" sz="3600" dirty="0">
                <a:latin typeface="Times"/>
                <a:cs typeface="Times"/>
              </a:rPr>
              <a:t>, but on God,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who richly supplies us with all things to enjoy</a:t>
            </a:r>
            <a:r>
              <a:rPr lang="en-US" sz="3600" dirty="0" smtClean="0">
                <a:latin typeface="Times"/>
                <a:cs typeface="Times"/>
              </a:rPr>
              <a:t>. 1 Tim 6:17</a:t>
            </a:r>
            <a:endParaRPr lang="en-US" sz="3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038888686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130</TotalTime>
  <Words>436</Words>
  <Application>Microsoft Macintosh PowerPoint</Application>
  <PresentationFormat>On-screen Show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Plaza</vt:lpstr>
      <vt:lpstr>The Move (2) Riches from Earth to Heaven </vt:lpstr>
      <vt:lpstr>A Command</vt:lpstr>
      <vt:lpstr>One master</vt:lpstr>
      <vt:lpstr>The Plunder </vt:lpstr>
      <vt:lpstr>Rotten riches </vt:lpstr>
      <vt:lpstr>St Hilary of Arles </vt:lpstr>
      <vt:lpstr>Are you really rich?</vt:lpstr>
      <vt:lpstr>St. John Cassian </vt:lpstr>
      <vt:lpstr> He richly supplies us with all things</vt:lpstr>
      <vt:lpstr>Righteousness Vs Riches</vt:lpstr>
      <vt:lpstr>Earthen Vessels</vt:lpstr>
      <vt:lpstr>Clement of Alexandria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warnings</dc:title>
  <dc:creator>Father Mark Aziz</dc:creator>
  <cp:lastModifiedBy>Father Mark Aziz</cp:lastModifiedBy>
  <cp:revision>7</cp:revision>
  <dcterms:created xsi:type="dcterms:W3CDTF">2016-03-11T19:30:15Z</dcterms:created>
  <dcterms:modified xsi:type="dcterms:W3CDTF">2016-03-11T21:40:33Z</dcterms:modified>
</cp:coreProperties>
</file>