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9" r:id="rId3"/>
    <p:sldId id="257" r:id="rId4"/>
    <p:sldId id="258" r:id="rId5"/>
    <p:sldId id="260" r:id="rId6"/>
    <p:sldId id="261" r:id="rId7"/>
    <p:sldId id="262" r:id="rId8"/>
    <p:sldId id="267" r:id="rId9"/>
    <p:sldId id="264" r:id="rId10"/>
    <p:sldId id="265" r:id="rId11"/>
    <p:sldId id="270" r:id="rId12"/>
    <p:sldId id="266" r:id="rId13"/>
    <p:sldId id="25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87D5948-A03C-A74E-A7EB-434E5EF48B35}" type="datetimeFigureOut">
              <a:rPr lang="en-US" smtClean="0"/>
              <a:t>21/06/2014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9B3DF74E-A7A8-B843-A1D5-3071D9D2EE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7905" y="4208929"/>
            <a:ext cx="8221463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The illusions of the delusional 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2895" y="5257613"/>
            <a:ext cx="5458968" cy="621792"/>
          </a:xfrm>
        </p:spPr>
        <p:txBody>
          <a:bodyPr/>
          <a:lstStyle/>
          <a:p>
            <a:pPr algn="ctr"/>
            <a:r>
              <a:rPr lang="en-US" dirty="0" smtClean="0"/>
              <a:t>Second Sunday of </a:t>
            </a:r>
            <a:r>
              <a:rPr lang="en-US" dirty="0" err="1" smtClean="0"/>
              <a:t>Paonah</a:t>
            </a:r>
            <a:r>
              <a:rPr lang="en-US" dirty="0" smtClean="0"/>
              <a:t> 2014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25" y="328395"/>
            <a:ext cx="2531739" cy="372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35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success of the delusional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709726" cy="4336224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And </a:t>
            </a:r>
            <a:r>
              <a:rPr lang="en-US" sz="3200" b="1" u="sng" dirty="0">
                <a:solidFill>
                  <a:srgbClr val="FF0000"/>
                </a:solidFill>
              </a:rPr>
              <a:t>many will follow their destructive ways</a:t>
            </a:r>
            <a:r>
              <a:rPr lang="en-US" sz="3200" dirty="0"/>
              <a:t>, because of whom the way of truth will be blasphemed. </a:t>
            </a:r>
            <a:r>
              <a:rPr lang="en-US" sz="3200" b="1" dirty="0"/>
              <a:t>3 </a:t>
            </a:r>
            <a:r>
              <a:rPr lang="en-US" sz="3200" dirty="0"/>
              <a:t>By </a:t>
            </a:r>
            <a:r>
              <a:rPr lang="en-US" sz="3200" b="1" u="sng" dirty="0">
                <a:solidFill>
                  <a:srgbClr val="FF0000"/>
                </a:solidFill>
              </a:rPr>
              <a:t>covetousness</a:t>
            </a:r>
            <a:r>
              <a:rPr lang="en-US" sz="3200" dirty="0"/>
              <a:t> they will exploit you with </a:t>
            </a:r>
            <a:r>
              <a:rPr lang="en-US" sz="3200" b="1" u="sng" dirty="0" smtClean="0">
                <a:solidFill>
                  <a:srgbClr val="FF0000"/>
                </a:solidFill>
              </a:rPr>
              <a:t>deceptive words</a:t>
            </a:r>
            <a:r>
              <a:rPr lang="en-US" sz="3200" dirty="0" smtClean="0"/>
              <a:t>; </a:t>
            </a:r>
            <a:r>
              <a:rPr lang="en-US" sz="3200" dirty="0"/>
              <a:t>for a long time their judgment has not been idle, and their destruction </a:t>
            </a:r>
            <a:r>
              <a:rPr lang="en-US" sz="3200" dirty="0" smtClean="0"/>
              <a:t>does </a:t>
            </a:r>
            <a:r>
              <a:rPr lang="en-US" sz="3200" dirty="0"/>
              <a:t>not slumber</a:t>
            </a:r>
            <a:r>
              <a:rPr lang="en-US" sz="3200" dirty="0" smtClean="0"/>
              <a:t>. 2 Per 2:2,3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22386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u="sng" dirty="0" smtClean="0"/>
              <a:t>The Truth vanishes the illusion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731621" cy="4226759"/>
          </a:xfrm>
        </p:spPr>
        <p:txBody>
          <a:bodyPr>
            <a:noAutofit/>
          </a:bodyPr>
          <a:lstStyle/>
          <a:p>
            <a:r>
              <a:rPr lang="en-US" sz="2800" b="1" dirty="0"/>
              <a:t>13 </a:t>
            </a:r>
            <a:r>
              <a:rPr lang="en-US" sz="2800" dirty="0"/>
              <a:t>The God of Abraham, Isaac, and Jacob, the God of our fathers, </a:t>
            </a:r>
            <a:r>
              <a:rPr lang="en-US" sz="2800" b="1" dirty="0">
                <a:solidFill>
                  <a:srgbClr val="FF0000"/>
                </a:solidFill>
              </a:rPr>
              <a:t>glorified His Servant Jesus, whom you delivered up and denied in the presence of Pilate</a:t>
            </a:r>
            <a:r>
              <a:rPr lang="en-US" sz="2800" dirty="0"/>
              <a:t>, when he was determined to let </a:t>
            </a:r>
            <a:r>
              <a:rPr lang="en-US" sz="2800" i="1" dirty="0"/>
              <a:t>Him</a:t>
            </a:r>
            <a:r>
              <a:rPr lang="en-US" sz="2800" dirty="0"/>
              <a:t> go. </a:t>
            </a:r>
            <a:r>
              <a:rPr lang="en-US" sz="2800" b="1" dirty="0"/>
              <a:t>14 </a:t>
            </a:r>
            <a:r>
              <a:rPr lang="en-US" sz="2800" dirty="0"/>
              <a:t>But you denied the Holy One and the Just, and asked for a murderer to be granted to you, </a:t>
            </a:r>
            <a:r>
              <a:rPr lang="en-US" sz="2800" b="1" dirty="0"/>
              <a:t>15 </a:t>
            </a:r>
            <a:r>
              <a:rPr lang="en-US" sz="2800" b="1" u="sng" dirty="0">
                <a:solidFill>
                  <a:srgbClr val="FF0000"/>
                </a:solidFill>
              </a:rPr>
              <a:t>and killed the Prince of life, whom God raised from the dead, of which we are witnesses</a:t>
            </a:r>
            <a:r>
              <a:rPr lang="en-US" sz="2800" dirty="0"/>
              <a:t>. </a:t>
            </a:r>
            <a:r>
              <a:rPr lang="en-US" sz="2800" dirty="0" smtClean="0"/>
              <a:t> Acts 3:13-14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879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/>
              <a:t>The way to the Truth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03192" cy="427054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11 </a:t>
            </a:r>
            <a:r>
              <a:rPr lang="en-US" sz="3600" dirty="0"/>
              <a:t>These were more fair-minded than those in Thessalonica, in that </a:t>
            </a:r>
            <a:r>
              <a:rPr lang="en-US" sz="3600" b="1" u="sng" dirty="0">
                <a:solidFill>
                  <a:srgbClr val="FF0000"/>
                </a:solidFill>
              </a:rPr>
              <a:t>they received the word with all readiness, and searched the Scriptures daily </a:t>
            </a:r>
            <a:r>
              <a:rPr lang="en-US" sz="3600" b="1" i="1" u="sng" dirty="0">
                <a:solidFill>
                  <a:srgbClr val="FF0000"/>
                </a:solidFill>
              </a:rPr>
              <a:t>to find out</a:t>
            </a:r>
            <a:r>
              <a:rPr lang="en-US" sz="3600" b="1" u="sng" dirty="0">
                <a:solidFill>
                  <a:srgbClr val="FF0000"/>
                </a:solidFill>
              </a:rPr>
              <a:t> whether these things were so</a:t>
            </a:r>
            <a:r>
              <a:rPr lang="en-US" sz="3600" dirty="0" smtClean="0"/>
              <a:t>. Acts 11:17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4366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Where are you?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3200" dirty="0" smtClean="0"/>
              <a:t>Wrong theology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/>
              <a:t>Self image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/>
              <a:t>Negative self talk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/>
              <a:t>Living in a self made lie</a:t>
            </a:r>
          </a:p>
          <a:p>
            <a:pPr marL="457200" indent="-4572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70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sz="2400" b="1" i="1" dirty="0"/>
              <a:t>Eucharist True Body of Christ, Heavenly </a:t>
            </a:r>
            <a:r>
              <a:rPr lang="en-US" sz="2400" b="1" i="1" dirty="0" smtClean="0"/>
              <a:t>Manna – St Ambrose – On Mysteries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47083"/>
            <a:ext cx="8316423" cy="43138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They </a:t>
            </a:r>
            <a:r>
              <a:rPr lang="en-US" sz="3600" b="1" dirty="0"/>
              <a:t>drank, it is written, from the rock that followed them, and the rock was Christ. All this took place as a symbol for us. You know now what is more excellent: </a:t>
            </a:r>
            <a:r>
              <a:rPr lang="en-US" sz="3600" b="1" u="sng" dirty="0">
                <a:solidFill>
                  <a:srgbClr val="FF0000"/>
                </a:solidFill>
              </a:rPr>
              <a:t>light is preferable to its shadow, reality to its symbol, the body of the Giver to the manna he gave from heaven.</a:t>
            </a:r>
          </a:p>
        </p:txBody>
      </p:sp>
    </p:spTree>
    <p:extLst>
      <p:ext uri="{BB962C8B-B14F-4D97-AF65-F5344CB8AC3E}">
        <p14:creationId xmlns:p14="http://schemas.microsoft.com/office/powerpoint/2010/main" val="293621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u="sng" dirty="0" smtClean="0">
                <a:ea typeface="+mj-ea"/>
              </a:rPr>
              <a:t>St Cyril of Alexandria</a:t>
            </a:r>
            <a:br>
              <a:rPr lang="en-US" b="1" u="sng" dirty="0" smtClean="0">
                <a:ea typeface="+mj-ea"/>
              </a:rPr>
            </a:br>
            <a:r>
              <a:rPr lang="en-US" sz="1050" b="1" i="1" dirty="0">
                <a:ea typeface="+mj-ea"/>
              </a:rPr>
              <a:t>This excerpt from from a commentary on the gospel of John (Lib. 10: PG 74, 434) by Saint Cyril of Alexandria</a:t>
            </a:r>
            <a:endParaRPr lang="en-US" sz="1050" b="1" u="sng" dirty="0">
              <a:ea typeface="+mj-ea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000859" cy="432216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entury Gothic" charset="0"/>
              </a:rPr>
              <a:t>After Christ had completed his mission on earth, </a:t>
            </a:r>
            <a:r>
              <a:rPr lang="en-US" sz="2800" b="1" u="sng" dirty="0">
                <a:solidFill>
                  <a:srgbClr val="FF0000"/>
                </a:solidFill>
                <a:latin typeface="Century Gothic" charset="0"/>
              </a:rPr>
              <a:t>it still remained necessary for us to become sharers in the divine nature of the Word</a:t>
            </a:r>
            <a:r>
              <a:rPr lang="en-US" sz="2800" b="1" dirty="0">
                <a:latin typeface="Century Gothic" charset="0"/>
              </a:rPr>
              <a:t>. We had to give up our own life and be </a:t>
            </a:r>
            <a:r>
              <a:rPr lang="en-US" sz="2800" b="1" u="sng" dirty="0">
                <a:solidFill>
                  <a:srgbClr val="FF0000"/>
                </a:solidFill>
                <a:latin typeface="Century Gothic" charset="0"/>
              </a:rPr>
              <a:t>so transformed that we would begin to live an entirely new kind of life </a:t>
            </a:r>
            <a:r>
              <a:rPr lang="en-US" sz="2800" b="1" dirty="0">
                <a:latin typeface="Century Gothic" charset="0"/>
              </a:rPr>
              <a:t>that would be pleasing to God. This was </a:t>
            </a:r>
            <a:r>
              <a:rPr lang="en-US" sz="2800" b="1" dirty="0">
                <a:solidFill>
                  <a:srgbClr val="FF0000"/>
                </a:solidFill>
                <a:latin typeface="Century Gothic" charset="0"/>
              </a:rPr>
              <a:t>something we could do only by sharing in the Holy Spirit.</a:t>
            </a:r>
          </a:p>
        </p:txBody>
      </p:sp>
    </p:spTree>
    <p:extLst>
      <p:ext uri="{BB962C8B-B14F-4D97-AF65-F5344CB8AC3E}">
        <p14:creationId xmlns:p14="http://schemas.microsoft.com/office/powerpoint/2010/main" val="167542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/>
              <a:t>Delusional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91421" cy="4182973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/>
              <a:t>having </a:t>
            </a:r>
            <a:r>
              <a:rPr lang="en-US" sz="3600" b="1" u="sng" dirty="0">
                <a:solidFill>
                  <a:srgbClr val="FF0000"/>
                </a:solidFill>
              </a:rPr>
              <a:t>false or unrealistic </a:t>
            </a:r>
            <a:r>
              <a:rPr lang="en-US" sz="3600" b="1" dirty="0"/>
              <a:t>beliefs </a:t>
            </a:r>
            <a:r>
              <a:rPr lang="en-US" sz="3600" b="1" u="sng" dirty="0"/>
              <a:t>or </a:t>
            </a:r>
            <a:r>
              <a:rPr lang="en-US" sz="3600" b="1" u="sng" dirty="0" smtClean="0"/>
              <a:t>opinion</a:t>
            </a:r>
          </a:p>
          <a:p>
            <a:r>
              <a:rPr lang="en-US" sz="3600" b="1" u="sng" dirty="0" smtClean="0"/>
              <a:t>World English dictionary</a:t>
            </a:r>
          </a:p>
          <a:p>
            <a:pPr lvl="1"/>
            <a:r>
              <a:rPr lang="en-US" sz="3600" dirty="0"/>
              <a:t>a </a:t>
            </a:r>
            <a:r>
              <a:rPr lang="en-US" sz="3600" b="1" u="sng" dirty="0">
                <a:solidFill>
                  <a:srgbClr val="FF0000"/>
                </a:solidFill>
              </a:rPr>
              <a:t>mistaken or misleading </a:t>
            </a:r>
            <a:r>
              <a:rPr lang="en-US" sz="3600" dirty="0"/>
              <a:t>opinion, idea, </a:t>
            </a:r>
            <a:r>
              <a:rPr lang="en-US" sz="3600" u="sng" dirty="0"/>
              <a:t>belief, </a:t>
            </a:r>
            <a:r>
              <a:rPr lang="en-US" sz="3600" u="sng" dirty="0" err="1" smtClean="0"/>
              <a:t>etc</a:t>
            </a:r>
            <a:endParaRPr lang="en-US" sz="3400" b="1" dirty="0" smtClean="0"/>
          </a:p>
          <a:p>
            <a:pPr lvl="1"/>
            <a:r>
              <a:rPr lang="en-US" sz="3600" i="1" dirty="0"/>
              <a:t>Psychiatry</a:t>
            </a:r>
            <a:r>
              <a:rPr lang="en-US" sz="3600" dirty="0"/>
              <a:t> </a:t>
            </a:r>
            <a:r>
              <a:rPr lang="en-US" sz="3600" dirty="0" smtClean="0"/>
              <a:t>: A </a:t>
            </a:r>
            <a:r>
              <a:rPr lang="en-US" sz="3600" b="1" dirty="0">
                <a:solidFill>
                  <a:srgbClr val="FF0000"/>
                </a:solidFill>
              </a:rPr>
              <a:t>false </a:t>
            </a:r>
            <a:r>
              <a:rPr lang="en-US" sz="3600" b="1" u="sng" dirty="0">
                <a:solidFill>
                  <a:srgbClr val="FF0000"/>
                </a:solidFill>
              </a:rPr>
              <a:t>belief strongly held in spite of invalidating evidence, especially as a symptom of mental illness</a:t>
            </a:r>
            <a:endParaRPr lang="en-US" sz="3600" b="1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00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rgbClr val="FF0000"/>
                </a:solidFill>
              </a:rPr>
              <a:t>Creating The illusion</a:t>
            </a:r>
            <a:endParaRPr lang="en-US" sz="48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600" b="1" dirty="0"/>
              <a:t>Now when the Pharisees heard </a:t>
            </a:r>
            <a:r>
              <a:rPr lang="en-US" sz="3600" b="1" i="1" dirty="0"/>
              <a:t>it</a:t>
            </a:r>
            <a:r>
              <a:rPr lang="en-US" sz="3600" b="1" dirty="0"/>
              <a:t> they said, </a:t>
            </a:r>
            <a:r>
              <a:rPr lang="en-US" sz="3600" b="1" dirty="0">
                <a:solidFill>
                  <a:srgbClr val="FF0000"/>
                </a:solidFill>
              </a:rPr>
              <a:t>“This </a:t>
            </a:r>
            <a:r>
              <a:rPr lang="en-US" sz="3600" b="1" i="1" dirty="0">
                <a:solidFill>
                  <a:srgbClr val="FF0000"/>
                </a:solidFill>
              </a:rPr>
              <a:t>fellow</a:t>
            </a:r>
            <a:r>
              <a:rPr lang="en-US" sz="3600" b="1" dirty="0">
                <a:solidFill>
                  <a:srgbClr val="FF0000"/>
                </a:solidFill>
              </a:rPr>
              <a:t> does not cast out demons except by Beelzebub</a:t>
            </a:r>
            <a:r>
              <a:rPr lang="en-US" sz="3600" b="1" dirty="0" smtClean="0">
                <a:solidFill>
                  <a:srgbClr val="FF0000"/>
                </a:solidFill>
              </a:rPr>
              <a:t>, </a:t>
            </a:r>
            <a:r>
              <a:rPr lang="en-US" sz="3600" b="1" dirty="0">
                <a:solidFill>
                  <a:srgbClr val="FF0000"/>
                </a:solidFill>
              </a:rPr>
              <a:t>the ruler of the demons.</a:t>
            </a:r>
            <a:r>
              <a:rPr lang="en-US" sz="3600" b="1" dirty="0" smtClean="0"/>
              <a:t>”  Matt 12:24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4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/>
              <a:t>Why they choose illusion?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/>
              <a:t>13 </a:t>
            </a:r>
            <a:r>
              <a:rPr lang="en-US" sz="3200" dirty="0"/>
              <a:t>Then He said to the man, “Stretch out your hand.</a:t>
            </a:r>
            <a:r>
              <a:rPr lang="en-US" sz="3200" b="1" dirty="0">
                <a:solidFill>
                  <a:srgbClr val="FF0000"/>
                </a:solidFill>
              </a:rPr>
              <a:t>” And he stretched </a:t>
            </a:r>
            <a:r>
              <a:rPr lang="en-US" sz="3200" b="1" i="1" dirty="0">
                <a:solidFill>
                  <a:srgbClr val="FF0000"/>
                </a:solidFill>
              </a:rPr>
              <a:t>it</a:t>
            </a:r>
            <a:r>
              <a:rPr lang="en-US" sz="3200" b="1" dirty="0">
                <a:solidFill>
                  <a:srgbClr val="FF0000"/>
                </a:solidFill>
              </a:rPr>
              <a:t> out, and it was restored as whole as the other</a:t>
            </a:r>
            <a:r>
              <a:rPr lang="en-US" sz="3200" dirty="0"/>
              <a:t>. </a:t>
            </a:r>
            <a:r>
              <a:rPr lang="en-US" sz="3200" b="1" dirty="0"/>
              <a:t>14 </a:t>
            </a:r>
            <a:r>
              <a:rPr lang="en-US" sz="3200" dirty="0"/>
              <a:t>Then </a:t>
            </a:r>
            <a:r>
              <a:rPr lang="en-US" sz="3200" b="1" u="sng" dirty="0">
                <a:solidFill>
                  <a:srgbClr val="FF0000"/>
                </a:solidFill>
              </a:rPr>
              <a:t>the Pharisees went out and plotted against Him, how they might destroy Him</a:t>
            </a:r>
            <a:r>
              <a:rPr lang="en-US" sz="3200" dirty="0" smtClean="0"/>
              <a:t>. Matt 12:13,14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201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/>
              <a:t>Making the alliance 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921497" cy="424865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3 Then the </a:t>
            </a:r>
            <a:r>
              <a:rPr lang="en-US" sz="3200" b="1" u="sng" dirty="0">
                <a:solidFill>
                  <a:srgbClr val="FF0000"/>
                </a:solidFill>
              </a:rPr>
              <a:t>chief priests, the scribes</a:t>
            </a:r>
            <a:r>
              <a:rPr lang="en-US" sz="3200" b="1" u="sng" dirty="0" smtClean="0">
                <a:solidFill>
                  <a:srgbClr val="FF0000"/>
                </a:solidFill>
              </a:rPr>
              <a:t>, </a:t>
            </a:r>
            <a:r>
              <a:rPr lang="en-US" sz="3200" b="1" u="sng" dirty="0">
                <a:solidFill>
                  <a:srgbClr val="FF0000"/>
                </a:solidFill>
              </a:rPr>
              <a:t>and the elders of the people assembled at the palace of the high priest</a:t>
            </a:r>
            <a:r>
              <a:rPr lang="en-US" sz="3200" b="1" dirty="0"/>
              <a:t>, who was called Caiaphas, 4 and plotted to </a:t>
            </a:r>
            <a:r>
              <a:rPr lang="en-US" sz="3200" b="1" u="sng" dirty="0">
                <a:solidFill>
                  <a:srgbClr val="FF0000"/>
                </a:solidFill>
              </a:rPr>
              <a:t>take Jesus by trickery and kill </a:t>
            </a:r>
            <a:r>
              <a:rPr lang="en-US" sz="3200" b="1" i="1" u="sng" dirty="0">
                <a:solidFill>
                  <a:srgbClr val="FF0000"/>
                </a:solidFill>
              </a:rPr>
              <a:t>Him</a:t>
            </a:r>
            <a:r>
              <a:rPr lang="en-US" sz="3200" b="1" i="1" dirty="0"/>
              <a:t>.</a:t>
            </a:r>
            <a:r>
              <a:rPr lang="en-US" sz="3200" b="1" dirty="0"/>
              <a:t> </a:t>
            </a:r>
            <a:r>
              <a:rPr lang="en-US" sz="3200" b="1" dirty="0" smtClean="0"/>
              <a:t>Matt 26:3,4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98492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/>
              <a:t>A Volunteer to the illusion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46983" cy="422675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14 </a:t>
            </a:r>
            <a:r>
              <a:rPr lang="en-US" sz="3200" dirty="0"/>
              <a:t>Then one of the twelve, called Judas Iscariot, went to the chief priests </a:t>
            </a:r>
            <a:r>
              <a:rPr lang="en-US" sz="3200" b="1" dirty="0"/>
              <a:t>15 </a:t>
            </a:r>
            <a:r>
              <a:rPr lang="en-US" sz="3200" dirty="0"/>
              <a:t>and said, </a:t>
            </a:r>
            <a:r>
              <a:rPr lang="en-US" sz="3200" b="1" dirty="0">
                <a:solidFill>
                  <a:srgbClr val="FF0000"/>
                </a:solidFill>
              </a:rPr>
              <a:t>“What are you willing to give me if I deliver Him to you?</a:t>
            </a:r>
            <a:r>
              <a:rPr lang="en-US" sz="3200" dirty="0"/>
              <a:t>” And they counted out to him thirty pieces of silver. </a:t>
            </a:r>
            <a:r>
              <a:rPr lang="en-US" sz="3200" b="1" dirty="0"/>
              <a:t>16 </a:t>
            </a:r>
            <a:r>
              <a:rPr lang="en-US" sz="3200" dirty="0"/>
              <a:t>So from that time </a:t>
            </a:r>
            <a:r>
              <a:rPr lang="en-US" sz="3200" b="1" u="sng" dirty="0">
                <a:solidFill>
                  <a:srgbClr val="FF0000"/>
                </a:solidFill>
              </a:rPr>
              <a:t>he sought opportunity to betray Him</a:t>
            </a:r>
            <a:r>
              <a:rPr lang="en-US" sz="3200" dirty="0" smtClean="0"/>
              <a:t>. Matt 26:14-16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82149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1" u="sng" dirty="0" err="1" smtClean="0"/>
              <a:t>Lactantius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247" y="2057400"/>
            <a:ext cx="8060049" cy="426969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“Outside the Church there is no Holy Spirit, sound faith moreover cannot exist, not alone among heretics, but </a:t>
            </a:r>
            <a:r>
              <a:rPr lang="en-US" sz="3600" b="1" u="sng" dirty="0">
                <a:solidFill>
                  <a:srgbClr val="FF0000"/>
                </a:solidFill>
              </a:rPr>
              <a:t>even among those who are established in schism" </a:t>
            </a:r>
            <a:r>
              <a:rPr lang="en-US" sz="3600" dirty="0"/>
              <a:t>(</a:t>
            </a:r>
            <a:r>
              <a:rPr lang="en-US" sz="3600" i="1" dirty="0"/>
              <a:t>Treatise on Rebaptism </a:t>
            </a:r>
            <a:r>
              <a:rPr lang="en-US" sz="3600" dirty="0"/>
              <a:t>10 – 256 AD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9289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acts of the delusional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753516" cy="411729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13 </a:t>
            </a:r>
            <a:r>
              <a:rPr lang="en-US" sz="3200" dirty="0"/>
              <a:t>being </a:t>
            </a:r>
            <a:r>
              <a:rPr lang="en-US" sz="3200" b="1" dirty="0">
                <a:solidFill>
                  <a:srgbClr val="FF0000"/>
                </a:solidFill>
              </a:rPr>
              <a:t>defamed</a:t>
            </a:r>
            <a:r>
              <a:rPr lang="en-US" sz="3200" dirty="0"/>
              <a:t>, we entreat. We have been made </a:t>
            </a:r>
            <a:r>
              <a:rPr lang="en-US" sz="3200" b="1" u="sng" dirty="0">
                <a:solidFill>
                  <a:srgbClr val="FF0000"/>
                </a:solidFill>
              </a:rPr>
              <a:t>as the filth of the world</a:t>
            </a:r>
            <a:r>
              <a:rPr lang="en-US" sz="3200" dirty="0"/>
              <a:t>, the </a:t>
            </a:r>
            <a:r>
              <a:rPr lang="en-US" sz="3200" b="1" u="sng" dirty="0" err="1">
                <a:solidFill>
                  <a:srgbClr val="FF0000"/>
                </a:solidFill>
              </a:rPr>
              <a:t>offscouring</a:t>
            </a:r>
            <a:r>
              <a:rPr lang="en-US" sz="3200" b="1" u="sng" dirty="0">
                <a:solidFill>
                  <a:srgbClr val="FF0000"/>
                </a:solidFill>
              </a:rPr>
              <a:t> of all things until now</a:t>
            </a:r>
            <a:r>
              <a:rPr lang="en-US" sz="3200" dirty="0" smtClean="0"/>
              <a:t>.</a:t>
            </a:r>
            <a:r>
              <a:rPr lang="en-US" sz="3200" b="1" dirty="0" smtClean="0"/>
              <a:t>14</a:t>
            </a:r>
            <a:r>
              <a:rPr lang="en-US" sz="3200" b="1" dirty="0"/>
              <a:t> </a:t>
            </a:r>
            <a:r>
              <a:rPr lang="en-US" sz="3200" dirty="0"/>
              <a:t>I do not write these things to shame you, but as my beloved children I warn </a:t>
            </a:r>
            <a:r>
              <a:rPr lang="en-US" sz="3200" i="1" dirty="0"/>
              <a:t>you.</a:t>
            </a:r>
            <a:r>
              <a:rPr lang="en-US" sz="3200" dirty="0"/>
              <a:t> </a:t>
            </a:r>
            <a:r>
              <a:rPr lang="en-US" sz="3200" b="1" dirty="0" smtClean="0"/>
              <a:t>….16</a:t>
            </a:r>
            <a:r>
              <a:rPr lang="en-US" sz="3200" b="1" dirty="0"/>
              <a:t> </a:t>
            </a:r>
            <a:r>
              <a:rPr lang="en-US" sz="3200" b="1" u="sng" dirty="0">
                <a:solidFill>
                  <a:srgbClr val="FF0000"/>
                </a:solidFill>
              </a:rPr>
              <a:t>Therefore I urge you, imitate me</a:t>
            </a:r>
            <a:r>
              <a:rPr lang="en-US" sz="3200" dirty="0" smtClean="0"/>
              <a:t>. 1 </a:t>
            </a:r>
            <a:r>
              <a:rPr lang="en-US" sz="3200" dirty="0" err="1" smtClean="0"/>
              <a:t>Cor</a:t>
            </a:r>
            <a:r>
              <a:rPr lang="en-US" sz="3200" dirty="0" smtClean="0"/>
              <a:t> 4:13-16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5730919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328</TotalTime>
  <Words>356</Words>
  <Application>Microsoft Macintosh PowerPoint</Application>
  <PresentationFormat>On-screen Show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Plaza</vt:lpstr>
      <vt:lpstr>The illusions of the delusional </vt:lpstr>
      <vt:lpstr>St Cyril of Alexandria This excerpt from from a commentary on the gospel of John (Lib. 10: PG 74, 434) by Saint Cyril of Alexandria</vt:lpstr>
      <vt:lpstr>Delusional </vt:lpstr>
      <vt:lpstr>Creating The illusion</vt:lpstr>
      <vt:lpstr>Why they choose illusion?</vt:lpstr>
      <vt:lpstr>Making the alliance </vt:lpstr>
      <vt:lpstr>A Volunteer to the illusion</vt:lpstr>
      <vt:lpstr>Lactantius</vt:lpstr>
      <vt:lpstr>The acts of the delusional </vt:lpstr>
      <vt:lpstr>The success of the delusional</vt:lpstr>
      <vt:lpstr>The Truth vanishes the illusion</vt:lpstr>
      <vt:lpstr>The way to the Truth</vt:lpstr>
      <vt:lpstr>Where are you?</vt:lpstr>
      <vt:lpstr>Eucharist True Body of Christ, Heavenly Manna – St Ambrose – On Mysteries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16</cp:revision>
  <dcterms:created xsi:type="dcterms:W3CDTF">2014-06-20T08:57:44Z</dcterms:created>
  <dcterms:modified xsi:type="dcterms:W3CDTF">2014-06-21T21:58:54Z</dcterms:modified>
</cp:coreProperties>
</file>