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1.png"/><Relationship Id="rId10" Type="http://schemas.openxmlformats.org/officeDocument/2006/relationships/image" Target="../media/image14.png"/><Relationship Id="rId4" Type="http://schemas.microsoft.com/office/2007/relationships/hdphoto" Target="../media/hdphoto3.wdp"/><Relationship Id="rId9"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blipFill dpi="0" rotWithShape="1">
            <a:blip r:embed="rId2">
              <a:alphaModFix amt="9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28600"/>
            <a:ext cx="5648623" cy="1600200"/>
          </a:xfrm>
        </p:spPr>
        <p:txBody>
          <a:bodyPr bIns="9144" anchor="b"/>
          <a:lstStyle>
            <a:lvl1pPr>
              <a:defRPr sz="4000" b="1" baseline="0"/>
            </a:lvl1pPr>
          </a:lstStyle>
          <a:p>
            <a:r>
              <a:rPr lang="en-US" dirty="0" smtClean="0"/>
              <a:t>CRAZYMAKERS</a:t>
            </a:r>
            <a:endParaRPr lang="en-US" dirty="0"/>
          </a:p>
        </p:txBody>
      </p:sp>
      <p:sp>
        <p:nvSpPr>
          <p:cNvPr id="3" name="Subtitle 2"/>
          <p:cNvSpPr>
            <a:spLocks noGrp="1"/>
          </p:cNvSpPr>
          <p:nvPr>
            <p:ph type="subTitle" idx="1"/>
          </p:nvPr>
        </p:nvSpPr>
        <p:spPr>
          <a:xfrm>
            <a:off x="144189" y="1828800"/>
            <a:ext cx="6511131" cy="533400"/>
          </a:xfrm>
        </p:spPr>
        <p:txBody>
          <a:bodyPr tIns="9144">
            <a:noAutofit/>
          </a:bodyPr>
          <a:lstStyle>
            <a:lvl1pPr marL="0" indent="0" algn="l">
              <a:buNone/>
              <a:defRPr kumimoji="0" lang="en-US" sz="2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r>
              <a:rPr lang="en-US" dirty="0" smtClean="0"/>
              <a:t>© The Well @ STSA</a:t>
            </a:r>
            <a:endParaRPr lang="en-US" dirty="0"/>
          </a:p>
        </p:txBody>
      </p:sp>
      <p:grpSp>
        <p:nvGrpSpPr>
          <p:cNvPr id="10" name="Group 9"/>
          <p:cNvGrpSpPr/>
          <p:nvPr userDrawn="1"/>
        </p:nvGrpSpPr>
        <p:grpSpPr>
          <a:xfrm>
            <a:off x="7467600" y="2133600"/>
            <a:ext cx="1676400" cy="1447800"/>
            <a:chOff x="7391400" y="1752600"/>
            <a:chExt cx="1676400" cy="1447800"/>
          </a:xfrm>
        </p:grpSpPr>
        <p:sp>
          <p:nvSpPr>
            <p:cNvPr id="9" name="Cloud Callout 8"/>
            <p:cNvSpPr/>
            <p:nvPr userDrawn="1"/>
          </p:nvSpPr>
          <p:spPr>
            <a:xfrm>
              <a:off x="7391400" y="1752600"/>
              <a:ext cx="1676400" cy="143076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ackgroundRemoval t="1832" b="100000" l="0" r="97436">
                          <a14:foregroundMark x1="19414" y1="16484" x2="20513" y2="39560"/>
                          <a14:foregroundMark x1="18315" y1="17949" x2="19414" y2="48352"/>
                        </a14:backgroundRemoval>
                      </a14:imgEffect>
                    </a14:imgLayer>
                  </a14:imgProps>
                </a:ext>
                <a:ext uri="{28A0092B-C50C-407E-A947-70E740481C1C}">
                  <a14:useLocalDpi xmlns:a14="http://schemas.microsoft.com/office/drawing/2010/main" val="0"/>
                </a:ext>
              </a:extLst>
            </a:blip>
            <a:srcRect r="5733"/>
            <a:stretch/>
          </p:blipFill>
          <p:spPr bwMode="auto">
            <a:xfrm>
              <a:off x="7391400" y="1752600"/>
              <a:ext cx="1600200" cy="1447800"/>
            </a:xfrm>
            <a:prstGeom prst="cloud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userDrawn="1"/>
        </p:nvGrpSpPr>
        <p:grpSpPr>
          <a:xfrm>
            <a:off x="4648200" y="1693433"/>
            <a:ext cx="1676400" cy="1506967"/>
            <a:chOff x="4419600" y="1845833"/>
            <a:chExt cx="1676400" cy="1506967"/>
          </a:xfrm>
        </p:grpSpPr>
        <p:sp>
          <p:nvSpPr>
            <p:cNvPr id="18" name="Cloud Callout 17"/>
            <p:cNvSpPr/>
            <p:nvPr userDrawn="1"/>
          </p:nvSpPr>
          <p:spPr>
            <a:xfrm flipH="1">
              <a:off x="4419600" y="1905000"/>
              <a:ext cx="1676400" cy="143076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userDrawn="1"/>
          </p:nvPicPr>
          <p:blipFill>
            <a:blip r:embed="rId5">
              <a:extLst>
                <a:ext uri="{BEBA8EAE-BF5A-486C-A8C5-ECC9F3942E4B}">
                  <a14:imgProps xmlns:a14="http://schemas.microsoft.com/office/drawing/2010/main">
                    <a14:imgLayer r:embed="rId6">
                      <a14:imgEffect>
                        <a14:backgroundRemoval t="0" b="100000" l="0" r="100000">
                          <a14:foregroundMark x1="7667" y1="53438" x2="7000" y2="99063"/>
                          <a14:foregroundMark x1="4000" y1="51250" x2="15667" y2="51875"/>
                          <a14:foregroundMark x1="11333" y1="85938" x2="18000" y2="99688"/>
                          <a14:backgroundMark x1="2333" y1="35938" x2="33000" y2="36875"/>
                          <a14:backgroundMark x1="74333" y1="31563" x2="74000" y2="465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19600" y="1845833"/>
              <a:ext cx="1676400" cy="1506967"/>
            </a:xfrm>
            <a:prstGeom prst="cloud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userDrawn="1"/>
        </p:nvGrpSpPr>
        <p:grpSpPr>
          <a:xfrm>
            <a:off x="3505200" y="2362200"/>
            <a:ext cx="1676400" cy="1447800"/>
            <a:chOff x="3124200" y="2362200"/>
            <a:chExt cx="1676400" cy="1447800"/>
          </a:xfrm>
        </p:grpSpPr>
        <p:sp>
          <p:nvSpPr>
            <p:cNvPr id="20" name="Cloud Callout 19"/>
            <p:cNvSpPr/>
            <p:nvPr userDrawn="1"/>
          </p:nvSpPr>
          <p:spPr>
            <a:xfrm flipH="1">
              <a:off x="3124200" y="2379233"/>
              <a:ext cx="1676400" cy="143076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kkarras\Dropbox\Crazy Makers\Logo and Pictures\nagging-wife-curlers.jpg"/>
            <p:cNvPicPr>
              <a:picLocks noChangeAspect="1" noChangeArrowheads="1"/>
            </p:cNvPicPr>
            <p:nvPr userDrawn="1"/>
          </p:nvPicPr>
          <p:blipFill rotWithShape="1">
            <a:blip r:embed="rId7">
              <a:extLst>
                <a:ext uri="{BEBA8EAE-BF5A-486C-A8C5-ECC9F3942E4B}">
                  <a14:imgProps xmlns:a14="http://schemas.microsoft.com/office/drawing/2010/main">
                    <a14:imgLayer r:embed="rId8">
                      <a14:imgEffect>
                        <a14:backgroundRemoval t="10000" b="100000" l="3960" r="89604">
                          <a14:backgroundMark x1="68812" y1="88400" x2="68812" y2="99600"/>
                          <a14:backgroundMark x1="39604" y1="43200" x2="39604" y2="43200"/>
                          <a14:backgroundMark x1="41584" y1="45200" x2="35149" y2="38400"/>
                          <a14:backgroundMark x1="32178" y1="34000" x2="32178" y2="34000"/>
                        </a14:backgroundRemoval>
                      </a14:imgEffect>
                    </a14:imgLayer>
                  </a14:imgProps>
                </a:ext>
                <a:ext uri="{28A0092B-C50C-407E-A947-70E740481C1C}">
                  <a14:useLocalDpi xmlns:a14="http://schemas.microsoft.com/office/drawing/2010/main" val="0"/>
                </a:ext>
              </a:extLst>
            </a:blip>
            <a:srcRect t="12137" b="17050"/>
            <a:stretch/>
          </p:blipFill>
          <p:spPr bwMode="auto">
            <a:xfrm>
              <a:off x="3200400" y="2362200"/>
              <a:ext cx="1565018"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userDrawn="1"/>
        </p:nvGrpSpPr>
        <p:grpSpPr>
          <a:xfrm>
            <a:off x="6059486" y="1600200"/>
            <a:ext cx="1712914" cy="1746250"/>
            <a:chOff x="5638799" y="1600200"/>
            <a:chExt cx="1712914" cy="1746250"/>
          </a:xfrm>
        </p:grpSpPr>
        <p:pic>
          <p:nvPicPr>
            <p:cNvPr id="1031" name="Picture 7"/>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flipH="1">
              <a:off x="5638800" y="1676400"/>
              <a:ext cx="171291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kkarras\Dropbox\Crazy Makers\Logo and Pictures\needyfriend.jpg"/>
            <p:cNvPicPr>
              <a:picLocks noChangeAspect="1" noChangeArrowheads="1"/>
            </p:cNvPicPr>
            <p:nvPr userDrawn="1"/>
          </p:nvPicPr>
          <p:blipFill>
            <a:blip r:embed="rId10">
              <a:extLst>
                <a:ext uri="{BEBA8EAE-BF5A-486C-A8C5-ECC9F3942E4B}">
                  <a14:imgProps xmlns:a14="http://schemas.microsoft.com/office/drawing/2010/main">
                    <a14:imgLayer r:embed="rId11">
                      <a14:imgEffect>
                        <a14:backgroundRemoval t="0" b="100000" l="0" r="93814">
                          <a14:foregroundMark x1="88454" y1="38585" x2="85155" y2="79421"/>
                          <a14:backgroundMark x1="5773" y1="7395" x2="4742" y2="51768"/>
                          <a14:backgroundMark x1="82680" y1="9003" x2="55052" y2="7009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638799" y="1600200"/>
              <a:ext cx="1712913" cy="1524000"/>
            </a:xfrm>
            <a:prstGeom prst="cloudCallou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smellyann.typepad.com/.a/6a00e54efa53e088330133ed0553fd970b-800wi"/>
          <p:cNvPicPr>
            <a:picLocks noChangeAspect="1" noChangeArrowheads="1"/>
          </p:cNvPicPr>
          <p:nvPr userDrawn="1"/>
        </p:nvPicPr>
        <p:blipFill rotWithShape="1">
          <a:blip r:embed="rId12">
            <a:extLst>
              <a:ext uri="{BEBA8EAE-BF5A-486C-A8C5-ECC9F3942E4B}">
                <a14:imgProps xmlns:a14="http://schemas.microsoft.com/office/drawing/2010/main">
                  <a14:imgLayer r:embed="rId13">
                    <a14:imgEffect>
                      <a14:backgroundRemoval t="10000" b="100000" l="4750" r="95875">
                        <a14:foregroundMark x1="36000" y1="53000" x2="32625" y2="61167"/>
                        <a14:backgroundMark x1="60875" y1="32167" x2="65250" y2="48333"/>
                        <a14:backgroundMark x1="33875" y1="36833" x2="35000" y2="53667"/>
                        <a14:backgroundMark x1="98875" y1="57500" x2="98875" y2="57500"/>
                      </a14:backgroundRemoval>
                    </a14:imgEffect>
                  </a14:imgLayer>
                </a14:imgProps>
              </a:ext>
              <a:ext uri="{28A0092B-C50C-407E-A947-70E740481C1C}">
                <a14:useLocalDpi xmlns:a14="http://schemas.microsoft.com/office/drawing/2010/main" val="0"/>
              </a:ext>
            </a:extLst>
          </a:blip>
          <a:srcRect l="3756" t="9307" r="4348"/>
          <a:stretch/>
        </p:blipFill>
        <p:spPr bwMode="auto">
          <a:xfrm>
            <a:off x="4202499" y="3200400"/>
            <a:ext cx="4941501"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par>
                          <p:cTn id="28" fill="hold">
                            <p:stCondLst>
                              <p:cond delay="4000"/>
                            </p:stCondLst>
                            <p:childTnLst>
                              <p:par>
                                <p:cTn id="29" presetID="6" presetClass="emph" presetSubtype="0" fill="hold" nodeType="afterEffect">
                                  <p:stCondLst>
                                    <p:cond delay="0"/>
                                  </p:stCondLst>
                                  <p:childTnLst>
                                    <p:animScale>
                                      <p:cBhvr>
                                        <p:cTn id="30" dur="15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E2E27406-18C7-4F7E-8AA9-534E5C5C1608}" type="datetimeFigureOut">
              <a:rPr lang="en-US" smtClean="0"/>
              <a:t>3/30/2013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18D73-E70C-4000-8AF3-2838BA4C84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E2E27406-18C7-4F7E-8AA9-534E5C5C1608}" type="datetimeFigureOut">
              <a:rPr lang="en-US" smtClean="0"/>
              <a:t>3/30/2013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18D73-E70C-4000-8AF3-2838BA4C84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E2E27406-18C7-4F7E-8AA9-534E5C5C1608}" type="datetimeFigureOut">
              <a:rPr lang="en-US" smtClean="0"/>
              <a:t>3/30/2013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18D73-E70C-4000-8AF3-2838BA4C84F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E2E27406-18C7-4F7E-8AA9-534E5C5C1608}" type="datetimeFigureOut">
              <a:rPr lang="en-US" smtClean="0"/>
              <a:t>3/30/2013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18D73-E70C-4000-8AF3-2838BA4C84F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19140000">
            <a:off x="201168" y="5870448"/>
            <a:ext cx="2176272" cy="201168"/>
          </a:xfrm>
          <a:prstGeom prst="rect">
            <a:avLst/>
          </a:prstGeom>
        </p:spPr>
        <p:txBody>
          <a:bodyPr/>
          <a:lstStyle/>
          <a:p>
            <a:fld id="{E2E27406-18C7-4F7E-8AA9-534E5C5C1608}" type="datetimeFigureOut">
              <a:rPr lang="en-US" smtClean="0"/>
              <a:t>3/30/2013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18D73-E70C-4000-8AF3-2838BA4C84F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rot="19140000">
            <a:off x="201168" y="5870448"/>
            <a:ext cx="2176272" cy="201168"/>
          </a:xfrm>
          <a:prstGeom prst="rect">
            <a:avLst/>
          </a:prstGeom>
        </p:spPr>
        <p:txBody>
          <a:bodyPr/>
          <a:lstStyle/>
          <a:p>
            <a:fld id="{E2E27406-18C7-4F7E-8AA9-534E5C5C1608}" type="datetimeFigureOut">
              <a:rPr lang="en-US" smtClean="0"/>
              <a:t>3/30/2013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18D73-E70C-4000-8AF3-2838BA4C84F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01168" y="5870448"/>
            <a:ext cx="2176272" cy="201168"/>
          </a:xfrm>
          <a:prstGeom prst="rect">
            <a:avLst/>
          </a:prstGeom>
        </p:spPr>
        <p:txBody>
          <a:bodyPr/>
          <a:lstStyle/>
          <a:p>
            <a:fld id="{E2E27406-18C7-4F7E-8AA9-534E5C5C1608}" type="datetimeFigureOut">
              <a:rPr lang="en-US" smtClean="0"/>
              <a:t>3/30/2013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18D73-E70C-4000-8AF3-2838BA4C84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E2E27406-18C7-4F7E-8AA9-534E5C5C1608}" type="datetimeFigureOut">
              <a:rPr lang="en-US" smtClean="0"/>
              <a:t>3/30/2013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FB18D73-E70C-4000-8AF3-2838BA4C84F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E2E27406-18C7-4F7E-8AA9-534E5C5C1608}" type="datetimeFigureOut">
              <a:rPr lang="en-US" smtClean="0"/>
              <a:t>3/30/2013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18D73-E70C-4000-8AF3-2838BA4C84F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18" Type="http://schemas.openxmlformats.org/officeDocument/2006/relationships/image" Target="../media/image7.png"/><Relationship Id="rId3" Type="http://schemas.openxmlformats.org/officeDocument/2006/relationships/slideLayout" Target="../slideLayouts/slideLayout3.xml"/><Relationship Id="rId21" Type="http://schemas.microsoft.com/office/2007/relationships/hdphoto" Target="../media/hdphoto2.wdp"/><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6.tiff"/><Relationship Id="rId2" Type="http://schemas.openxmlformats.org/officeDocument/2006/relationships/slideLayout" Target="../slideLayouts/slideLayout2.xml"/><Relationship Id="rId16" Type="http://schemas.openxmlformats.org/officeDocument/2006/relationships/image" Target="../media/image5.tiff"/><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image" Target="../media/image8.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2380" y="5725717"/>
            <a:ext cx="9146380" cy="903684"/>
          </a:xfrm>
          <a:prstGeom prst="rect">
            <a:avLst/>
          </a:prstGeom>
          <a:blipFill dpi="0" rotWithShape="1">
            <a:blip r:embed="rId13">
              <a:alphaModFix amt="9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8100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71481" y="1371600"/>
            <a:ext cx="8401038"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517514" y="60565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59422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FB18D73-E70C-4000-8AF3-2838BA4C84F8}" type="slidenum">
              <a:rPr lang="en-US" smtClean="0"/>
              <a:t>‹#›</a:t>
            </a:fld>
            <a:endParaRPr lang="en-US"/>
          </a:p>
        </p:txBody>
      </p:sp>
      <p:sp>
        <p:nvSpPr>
          <p:cNvPr id="11" name="Slide Number Placeholder 5"/>
          <p:cNvSpPr txBox="1">
            <a:spLocks/>
          </p:cNvSpPr>
          <p:nvPr userDrawn="1"/>
        </p:nvSpPr>
        <p:spPr>
          <a:xfrm>
            <a:off x="8401038" y="5942222"/>
            <a:ext cx="502920" cy="502920"/>
          </a:xfrm>
          <a:prstGeom prst="ellipse">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B18D73-E70C-4000-8AF3-2838BA4C84F8}" type="slidenum">
              <a:rPr lang="en-US" smtClean="0"/>
              <a:pPr/>
              <a:t>‹#›</a:t>
            </a:fld>
            <a:endParaRPr lang="en-US"/>
          </a:p>
        </p:txBody>
      </p:sp>
      <p:pic>
        <p:nvPicPr>
          <p:cNvPr id="13" name="Picture 3" descr="C:\Users\kkarras\Dropbox\Crazy Makers\Logo and Pictures\KidsScreaming (PhotoAlbum).tiff"/>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ackgroundRemoval t="0" b="100000" l="0" r="100000">
                        <a14:foregroundMark x1="1070" y1="10798" x2="18252" y2="94836"/>
                        <a14:foregroundMark x1="61296" y1="4812" x2="98098" y2="88380"/>
                        <a14:foregroundMark x1="67776" y1="3638" x2="98098" y2="14319"/>
                        <a14:foregroundMark x1="93639" y1="4108" x2="99762" y2="55164"/>
                        <a14:foregroundMark x1="67301" y1="97418" x2="74732" y2="98357"/>
                      </a14:backgroundRemoval>
                    </a14:imgEffect>
                  </a14:imgLayer>
                </a14:imgProps>
              </a:ext>
              <a:ext uri="{28A0092B-C50C-407E-A947-70E740481C1C}">
                <a14:useLocalDpi xmlns:a14="http://schemas.microsoft.com/office/drawing/2010/main" val="0"/>
              </a:ext>
            </a:extLst>
          </a:blip>
          <a:srcRect/>
          <a:stretch>
            <a:fillRect/>
          </a:stretch>
        </p:blipFill>
        <p:spPr bwMode="auto">
          <a:xfrm>
            <a:off x="6629400" y="5715000"/>
            <a:ext cx="2514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kkarras\Dropbox\Crazy Makers\Logo and Pictures\TetaScreaming (Photo Album).tif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657599" y="5715000"/>
            <a:ext cx="179260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kkarras\Dropbox\Crazy Makers\Logo and Pictures\PhotoAlbumPic.tif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rot="659068">
            <a:off x="5309893" y="5940615"/>
            <a:ext cx="1564766" cy="77541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a:off x="0" y="0"/>
            <a:ext cx="9146380" cy="304800"/>
          </a:xfrm>
          <a:prstGeom prst="rect">
            <a:avLst/>
          </a:prstGeom>
          <a:blipFill dpi="0" rotWithShape="1">
            <a:blip r:embed="rId13">
              <a:alphaModFix amt="9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flipH="1" flipV="1">
            <a:off x="6949440" y="0"/>
            <a:ext cx="2194560" cy="140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userDrawn="1"/>
        </p:nvSpPr>
        <p:spPr>
          <a:xfrm>
            <a:off x="-2380" y="6629400"/>
            <a:ext cx="9146380" cy="228600"/>
          </a:xfrm>
          <a:prstGeom prst="rect">
            <a:avLst/>
          </a:prstGeom>
          <a:blipFill dpi="0" rotWithShape="1">
            <a:blip r:embed="rId13">
              <a:alphaModFix amt="9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userDrawn="1"/>
        </p:nvSpPr>
        <p:spPr>
          <a:xfrm>
            <a:off x="0" y="4572000"/>
            <a:ext cx="3571875" cy="228600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Users\kkarras\Dropbox\Crazy Makers\Logo and Pictures\SpouseYelling(PhotoAlbum).tiff"/>
          <p:cNvPicPr>
            <a:picLocks noChangeAspect="1" noChangeArrowheads="1"/>
          </p:cNvPicPr>
          <p:nvPr userDrawn="1"/>
        </p:nvPicPr>
        <p:blipFill rotWithShape="1">
          <a:blip r:embed="rId19" cstate="print">
            <a:extLst>
              <a:ext uri="{28A0092B-C50C-407E-A947-70E740481C1C}">
                <a14:useLocalDpi xmlns:a14="http://schemas.microsoft.com/office/drawing/2010/main" val="0"/>
              </a:ext>
            </a:extLst>
          </a:blip>
          <a:srcRect l="3529"/>
          <a:stretch/>
        </p:blipFill>
        <p:spPr bwMode="auto">
          <a:xfrm rot="21260141">
            <a:off x="2348409" y="5831032"/>
            <a:ext cx="1390745" cy="7315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kkarras\Dropbox\Crazy Makers\Logo and Pictures\CrazyMakers(Photo).tiff"/>
          <p:cNvPicPr>
            <a:picLocks noChangeAspect="1" noChangeArrowheads="1"/>
          </p:cNvPicPr>
          <p:nvPr userDrawn="1"/>
        </p:nvPicPr>
        <p:blipFill>
          <a:blip r:embed="rId20" cstate="print">
            <a:extLst>
              <a:ext uri="{BEBA8EAE-BF5A-486C-A8C5-ECC9F3942E4B}">
                <a14:imgProps xmlns:a14="http://schemas.microsoft.com/office/drawing/2010/main">
                  <a14:imgLayer r:embed="rId21">
                    <a14:imgEffect>
                      <a14:backgroundRemoval t="0" b="100000" l="6005" r="89893">
                        <a14:foregroundMark x1="9215" y1="19370" x2="15696" y2="18786"/>
                        <a14:foregroundMark x1="7848" y1="21354" x2="15696" y2="98833"/>
                        <a14:backgroundMark x1="55767" y1="1050" x2="55767" y2="1050"/>
                      </a14:backgroundRemoval>
                    </a14:imgEffect>
                  </a14:imgLayer>
                </a14:imgProps>
              </a:ext>
              <a:ext uri="{28A0092B-C50C-407E-A947-70E740481C1C}">
                <a14:useLocalDpi xmlns:a14="http://schemas.microsoft.com/office/drawing/2010/main" val="0"/>
              </a:ext>
            </a:extLst>
          </a:blip>
          <a:srcRect/>
          <a:stretch>
            <a:fillRect/>
          </a:stretch>
        </p:blipFill>
        <p:spPr bwMode="auto">
          <a:xfrm>
            <a:off x="-304800" y="5722440"/>
            <a:ext cx="3276600" cy="93232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4400" kern="1200" cap="small" baseline="0">
          <a:solidFill>
            <a:schemeClr val="accent2"/>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8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8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2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2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CRAZYMAKERS</a:t>
            </a:r>
            <a:endParaRPr lang="en-US" sz="4800" dirty="0"/>
          </a:p>
        </p:txBody>
      </p:sp>
      <p:sp>
        <p:nvSpPr>
          <p:cNvPr id="3" name="Subtitle 2"/>
          <p:cNvSpPr>
            <a:spLocks noGrp="1"/>
          </p:cNvSpPr>
          <p:nvPr>
            <p:ph type="subTitle" idx="1"/>
          </p:nvPr>
        </p:nvSpPr>
        <p:spPr/>
        <p:txBody>
          <a:bodyPr/>
          <a:lstStyle/>
          <a:p>
            <a:r>
              <a:rPr lang="en-US" sz="2800" b="1" dirty="0" smtClean="0"/>
              <a:t>Boundaries and</a:t>
            </a:r>
          </a:p>
          <a:p>
            <a:r>
              <a:rPr lang="en-US" sz="2800" b="1" dirty="0" smtClean="0"/>
              <a:t>relationships</a:t>
            </a:r>
          </a:p>
          <a:p>
            <a:r>
              <a:rPr lang="en-US" sz="2000" b="1" cap="none" dirty="0" smtClean="0"/>
              <a:t>part 4</a:t>
            </a:r>
            <a:endParaRPr lang="en-US" sz="2000" b="1" cap="none" dirty="0"/>
          </a:p>
        </p:txBody>
      </p:sp>
    </p:spTree>
    <p:extLst>
      <p:ext uri="{BB962C8B-B14F-4D97-AF65-F5344CB8AC3E}">
        <p14:creationId xmlns:p14="http://schemas.microsoft.com/office/powerpoint/2010/main" val="138690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Boundary Problems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1381553"/>
              </p:ext>
            </p:extLst>
          </p:nvPr>
        </p:nvGraphicFramePr>
        <p:xfrm>
          <a:off x="822325" y="1524000"/>
          <a:ext cx="7521576" cy="3048000"/>
        </p:xfrm>
        <a:graphic>
          <a:graphicData uri="http://schemas.openxmlformats.org/drawingml/2006/table">
            <a:tbl>
              <a:tblPr firstRow="1" bandRow="1">
                <a:tableStyleId>{5C22544A-7EE6-4342-B048-85BDC9FD1C3A}</a:tableStyleId>
              </a:tblPr>
              <a:tblGrid>
                <a:gridCol w="1082675"/>
                <a:gridCol w="2895600"/>
                <a:gridCol w="3543301"/>
              </a:tblGrid>
              <a:tr h="457200">
                <a:tc>
                  <a:txBody>
                    <a:bodyPr/>
                    <a:lstStyle/>
                    <a:p>
                      <a:pPr algn="ctr"/>
                      <a:endParaRPr lang="en-US" sz="2400" dirty="0"/>
                    </a:p>
                  </a:txBody>
                  <a:tcPr/>
                </a:tc>
                <a:tc>
                  <a:txBody>
                    <a:bodyPr/>
                    <a:lstStyle/>
                    <a:p>
                      <a:pPr algn="ctr"/>
                      <a:r>
                        <a:rPr lang="en-US" sz="2400" dirty="0" smtClean="0"/>
                        <a:t>CAN’T SAY</a:t>
                      </a:r>
                      <a:endParaRPr lang="en-US" sz="2400" dirty="0"/>
                    </a:p>
                  </a:txBody>
                  <a:tcPr/>
                </a:tc>
                <a:tc>
                  <a:txBody>
                    <a:bodyPr/>
                    <a:lstStyle/>
                    <a:p>
                      <a:pPr algn="ctr"/>
                      <a:r>
                        <a:rPr lang="en-US" sz="2400" dirty="0" smtClean="0"/>
                        <a:t>CAN’T HEAR</a:t>
                      </a:r>
                    </a:p>
                  </a:txBody>
                  <a:tcPr/>
                </a:tc>
              </a:tr>
              <a:tr h="1295400">
                <a:tc>
                  <a:txBody>
                    <a:bodyPr/>
                    <a:lstStyle/>
                    <a:p>
                      <a:pPr algn="ctr"/>
                      <a:r>
                        <a:rPr lang="en-US" sz="2400" dirty="0" smtClean="0"/>
                        <a:t>NO</a:t>
                      </a:r>
                      <a:endParaRPr lang="en-US" sz="2400" dirty="0"/>
                    </a:p>
                  </a:txBody>
                  <a:tcPr anchor="ctr"/>
                </a:tc>
                <a:tc>
                  <a:txBody>
                    <a:bodyPr/>
                    <a:lstStyle/>
                    <a:p>
                      <a:pPr algn="ctr"/>
                      <a:r>
                        <a:rPr kumimoji="0" lang="en-US" sz="3600" b="1" i="0" u="none" strike="noStrike" kern="1200" cap="none" spc="0" normalizeH="0" baseline="0" noProof="0" dirty="0" smtClean="0">
                          <a:ln>
                            <a:noFill/>
                          </a:ln>
                          <a:solidFill>
                            <a:srgbClr val="000000"/>
                          </a:solidFill>
                          <a:effectLst/>
                          <a:uLnTx/>
                          <a:uFillTx/>
                          <a:latin typeface="Franklin Gothic Medium"/>
                          <a:ea typeface="+mn-ea"/>
                          <a:cs typeface="+mn-cs"/>
                        </a:rPr>
                        <a:t>Compliant</a:t>
                      </a:r>
                    </a:p>
                  </a:txBody>
                  <a:tcPr anchor="ctr"/>
                </a:tc>
                <a:tc>
                  <a:txBody>
                    <a:bodyPr/>
                    <a:lstStyle/>
                    <a:p>
                      <a:pPr algn="ctr"/>
                      <a:endParaRPr lang="en-US" sz="2400" dirty="0"/>
                    </a:p>
                  </a:txBody>
                  <a:tcPr anchor="ctr"/>
                </a:tc>
              </a:tr>
              <a:tr h="1295400">
                <a:tc>
                  <a:txBody>
                    <a:bodyPr/>
                    <a:lstStyle/>
                    <a:p>
                      <a:pPr algn="ctr"/>
                      <a:r>
                        <a:rPr lang="en-US" sz="2400" dirty="0" smtClean="0"/>
                        <a:t>YES</a:t>
                      </a:r>
                      <a:endParaRPr lang="en-US" sz="2400" dirty="0"/>
                    </a:p>
                  </a:txBody>
                  <a:tcPr anchor="ctr"/>
                </a:tc>
                <a:tc>
                  <a:txBody>
                    <a:bodyPr/>
                    <a:lstStyle/>
                    <a:p>
                      <a:pPr algn="ctr"/>
                      <a:r>
                        <a:rPr lang="en-US" sz="3600" b="1" dirty="0" smtClean="0">
                          <a:latin typeface="+mj-lt"/>
                        </a:rPr>
                        <a:t>Avoidant</a:t>
                      </a:r>
                    </a:p>
                  </a:txBody>
                  <a:tcPr anchor="ctr"/>
                </a:tc>
                <a:tc>
                  <a:txBody>
                    <a:bodyPr/>
                    <a:lstStyle/>
                    <a:p>
                      <a:pPr algn="ctr"/>
                      <a:endParaRPr lang="en-US" sz="2400" dirty="0"/>
                    </a:p>
                  </a:txBody>
                  <a:tcPr anchor="ctr"/>
                </a:tc>
              </a:tr>
            </a:tbl>
          </a:graphicData>
        </a:graphic>
      </p:graphicFrame>
    </p:spTree>
    <p:extLst>
      <p:ext uri="{BB962C8B-B14F-4D97-AF65-F5344CB8AC3E}">
        <p14:creationId xmlns:p14="http://schemas.microsoft.com/office/powerpoint/2010/main" val="494323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Boundary Problems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8683234"/>
              </p:ext>
            </p:extLst>
          </p:nvPr>
        </p:nvGraphicFramePr>
        <p:xfrm>
          <a:off x="811212" y="1524000"/>
          <a:ext cx="7521576" cy="3048000"/>
        </p:xfrm>
        <a:graphic>
          <a:graphicData uri="http://schemas.openxmlformats.org/drawingml/2006/table">
            <a:tbl>
              <a:tblPr firstRow="1" bandRow="1">
                <a:tableStyleId>{5C22544A-7EE6-4342-B048-85BDC9FD1C3A}</a:tableStyleId>
              </a:tblPr>
              <a:tblGrid>
                <a:gridCol w="1082675"/>
                <a:gridCol w="2895600"/>
                <a:gridCol w="3543301"/>
              </a:tblGrid>
              <a:tr h="457200">
                <a:tc>
                  <a:txBody>
                    <a:bodyPr/>
                    <a:lstStyle/>
                    <a:p>
                      <a:pPr algn="ctr"/>
                      <a:endParaRPr lang="en-US" sz="2400" dirty="0"/>
                    </a:p>
                  </a:txBody>
                  <a:tcPr/>
                </a:tc>
                <a:tc>
                  <a:txBody>
                    <a:bodyPr/>
                    <a:lstStyle/>
                    <a:p>
                      <a:pPr algn="ctr"/>
                      <a:r>
                        <a:rPr lang="en-US" sz="2400" dirty="0" smtClean="0"/>
                        <a:t>CAN’T SAY</a:t>
                      </a:r>
                      <a:endParaRPr lang="en-US" sz="2400" dirty="0"/>
                    </a:p>
                  </a:txBody>
                  <a:tcPr/>
                </a:tc>
                <a:tc>
                  <a:txBody>
                    <a:bodyPr/>
                    <a:lstStyle/>
                    <a:p>
                      <a:pPr algn="ctr"/>
                      <a:r>
                        <a:rPr lang="en-US" sz="2400" dirty="0" smtClean="0"/>
                        <a:t>CAN’T HEAR</a:t>
                      </a:r>
                    </a:p>
                  </a:txBody>
                  <a:tcPr/>
                </a:tc>
              </a:tr>
              <a:tr h="1295400">
                <a:tc>
                  <a:txBody>
                    <a:bodyPr/>
                    <a:lstStyle/>
                    <a:p>
                      <a:pPr algn="ctr"/>
                      <a:r>
                        <a:rPr lang="en-US" sz="2400" dirty="0" smtClean="0"/>
                        <a:t>NO</a:t>
                      </a:r>
                      <a:endParaRPr lang="en-US" sz="2400" dirty="0"/>
                    </a:p>
                  </a:txBody>
                  <a:tcPr anchor="ctr"/>
                </a:tc>
                <a:tc>
                  <a:txBody>
                    <a:bodyPr/>
                    <a:lstStyle/>
                    <a:p>
                      <a:pPr algn="ctr"/>
                      <a:r>
                        <a:rPr kumimoji="0" lang="en-US" sz="3600" b="1" i="0" u="none" strike="noStrike" kern="1200" cap="none" spc="0" normalizeH="0" baseline="0" noProof="0" dirty="0" smtClean="0">
                          <a:ln>
                            <a:noFill/>
                          </a:ln>
                          <a:solidFill>
                            <a:srgbClr val="000000"/>
                          </a:solidFill>
                          <a:effectLst/>
                          <a:uLnTx/>
                          <a:uFillTx/>
                          <a:latin typeface="Franklin Gothic Medium"/>
                          <a:ea typeface="+mn-ea"/>
                          <a:cs typeface="+mn-cs"/>
                        </a:rPr>
                        <a:t>Compliant</a:t>
                      </a:r>
                    </a:p>
                  </a:txBody>
                  <a:tcPr anchor="ctr"/>
                </a:tc>
                <a:tc>
                  <a:txBody>
                    <a:bodyPr/>
                    <a:lstStyle/>
                    <a:p>
                      <a:pPr algn="ctr"/>
                      <a:r>
                        <a:rPr kumimoji="0" lang="en-US" sz="3600" b="1" i="0" u="none" strike="noStrike" kern="1200" cap="none" spc="0" normalizeH="0" baseline="0" noProof="0" dirty="0" smtClean="0">
                          <a:ln>
                            <a:noFill/>
                          </a:ln>
                          <a:solidFill>
                            <a:srgbClr val="000000"/>
                          </a:solidFill>
                          <a:effectLst/>
                          <a:uLnTx/>
                          <a:uFillTx/>
                          <a:latin typeface="Franklin Gothic Medium"/>
                          <a:ea typeface="+mn-ea"/>
                          <a:cs typeface="+mn-cs"/>
                        </a:rPr>
                        <a:t>Controller</a:t>
                      </a:r>
                      <a:endParaRPr lang="en-US" sz="2400" dirty="0"/>
                    </a:p>
                  </a:txBody>
                  <a:tcPr anchor="ctr"/>
                </a:tc>
              </a:tr>
              <a:tr h="1295400">
                <a:tc>
                  <a:txBody>
                    <a:bodyPr/>
                    <a:lstStyle/>
                    <a:p>
                      <a:pPr algn="ctr"/>
                      <a:r>
                        <a:rPr lang="en-US" sz="2400" dirty="0" smtClean="0"/>
                        <a:t>YES</a:t>
                      </a:r>
                      <a:endParaRPr lang="en-US" sz="2400" dirty="0"/>
                    </a:p>
                  </a:txBody>
                  <a:tcPr anchor="ctr"/>
                </a:tc>
                <a:tc>
                  <a:txBody>
                    <a:bodyPr/>
                    <a:lstStyle/>
                    <a:p>
                      <a:pPr algn="ctr"/>
                      <a:r>
                        <a:rPr lang="en-US" sz="3600" b="1" dirty="0" smtClean="0">
                          <a:latin typeface="+mj-lt"/>
                        </a:rPr>
                        <a:t>Avoidant</a:t>
                      </a:r>
                    </a:p>
                  </a:txBody>
                  <a:tcPr anchor="ctr"/>
                </a:tc>
                <a:tc>
                  <a:txBody>
                    <a:bodyPr/>
                    <a:lstStyle/>
                    <a:p>
                      <a:pPr algn="ctr"/>
                      <a:r>
                        <a:rPr kumimoji="0" lang="en-US" sz="3600" b="1" i="0" u="none" strike="noStrike" kern="1200" cap="none" spc="0" normalizeH="0" baseline="0" noProof="0" dirty="0" smtClean="0">
                          <a:ln>
                            <a:noFill/>
                          </a:ln>
                          <a:solidFill>
                            <a:srgbClr val="000000"/>
                          </a:solidFill>
                          <a:effectLst/>
                          <a:uLnTx/>
                          <a:uFillTx/>
                          <a:latin typeface="Franklin Gothic Medium"/>
                          <a:ea typeface="+mn-ea"/>
                          <a:cs typeface="+mn-cs"/>
                        </a:rPr>
                        <a:t>Non-responsive</a:t>
                      </a:r>
                      <a:endParaRPr lang="en-US" sz="2400" dirty="0"/>
                    </a:p>
                  </a:txBody>
                  <a:tcPr anchor="ctr"/>
                </a:tc>
              </a:tr>
            </a:tbl>
          </a:graphicData>
        </a:graphic>
      </p:graphicFrame>
    </p:spTree>
    <p:extLst>
      <p:ext uri="{BB962C8B-B14F-4D97-AF65-F5344CB8AC3E}">
        <p14:creationId xmlns:p14="http://schemas.microsoft.com/office/powerpoint/2010/main" val="357573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81000"/>
            <a:ext cx="8229600" cy="1447800"/>
          </a:xfrm>
        </p:spPr>
        <p:txBody>
          <a:bodyPr/>
          <a:lstStyle/>
          <a:p>
            <a:pPr marL="342900" lvl="0" indent="-342900" algn="ctr">
              <a:spcBef>
                <a:spcPts val="800"/>
              </a:spcBef>
            </a:pPr>
            <a:r>
              <a:rPr lang="en-US" b="1" i="1" cap="none" dirty="0" smtClean="0">
                <a:solidFill>
                  <a:srgbClr val="000000"/>
                </a:solidFill>
                <a:ea typeface="+mn-ea"/>
                <a:cs typeface="+mn-cs"/>
              </a:rPr>
              <a:t>Am I responsible for others?</a:t>
            </a:r>
            <a:br>
              <a:rPr lang="en-US" b="1" i="1" cap="none" dirty="0" smtClean="0">
                <a:solidFill>
                  <a:srgbClr val="000000"/>
                </a:solidFill>
                <a:ea typeface="+mn-ea"/>
                <a:cs typeface="+mn-cs"/>
              </a:rPr>
            </a:br>
            <a:r>
              <a:rPr lang="en-US" b="1" i="1" cap="none" dirty="0" smtClean="0">
                <a:solidFill>
                  <a:srgbClr val="000000"/>
                </a:solidFill>
                <a:ea typeface="+mn-ea"/>
                <a:cs typeface="+mn-cs"/>
              </a:rPr>
              <a:t>Or just myself?</a:t>
            </a:r>
            <a:endParaRPr lang="en-US" b="1" i="1" cap="none" dirty="0">
              <a:solidFill>
                <a:srgbClr val="000000"/>
              </a:solidFill>
              <a:ea typeface="+mn-ea"/>
              <a:cs typeface="+mn-cs"/>
            </a:endParaRPr>
          </a:p>
        </p:txBody>
      </p:sp>
      <p:pic>
        <p:nvPicPr>
          <p:cNvPr id="5122" name="Picture 2" descr="http://images.fineartamerica.com/images-medium/my-brothers-keeper-andre-ajib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718" y="1905000"/>
            <a:ext cx="5072565"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3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66700" y="2514600"/>
            <a:ext cx="8610600" cy="3048000"/>
          </a:xfrm>
        </p:spPr>
        <p:txBody>
          <a:bodyPr/>
          <a:lstStyle/>
          <a:p>
            <a:pPr marL="342900" lvl="0" indent="-342900" algn="ctr">
              <a:spcBef>
                <a:spcPts val="800"/>
              </a:spcBef>
            </a:pPr>
            <a:r>
              <a:rPr lang="en-US" sz="3200" b="1" cap="none" dirty="0" smtClean="0">
                <a:solidFill>
                  <a:srgbClr val="000000"/>
                </a:solidFill>
                <a:ea typeface="+mn-ea"/>
                <a:cs typeface="+mn-cs"/>
              </a:rPr>
              <a:t>I am responsible </a:t>
            </a:r>
            <a:r>
              <a:rPr lang="en-US" sz="4000" b="1" i="1" u="sng" cap="none" dirty="0" smtClean="0">
                <a:solidFill>
                  <a:srgbClr val="000000"/>
                </a:solidFill>
                <a:ea typeface="+mn-ea"/>
                <a:cs typeface="+mn-cs"/>
              </a:rPr>
              <a:t>TO</a:t>
            </a:r>
            <a:r>
              <a:rPr lang="en-US" sz="4000" b="1" cap="none" dirty="0" smtClean="0">
                <a:solidFill>
                  <a:srgbClr val="000000"/>
                </a:solidFill>
                <a:ea typeface="+mn-ea"/>
                <a:cs typeface="+mn-cs"/>
              </a:rPr>
              <a:t> </a:t>
            </a:r>
            <a:r>
              <a:rPr lang="en-US" sz="3200" b="1" cap="none" dirty="0" smtClean="0">
                <a:solidFill>
                  <a:srgbClr val="000000"/>
                </a:solidFill>
                <a:ea typeface="+mn-ea"/>
                <a:cs typeface="+mn-cs"/>
              </a:rPr>
              <a:t>others, </a:t>
            </a:r>
            <a:br>
              <a:rPr lang="en-US" sz="3200" b="1" cap="none" dirty="0" smtClean="0">
                <a:solidFill>
                  <a:srgbClr val="000000"/>
                </a:solidFill>
                <a:ea typeface="+mn-ea"/>
                <a:cs typeface="+mn-cs"/>
              </a:rPr>
            </a:br>
            <a:r>
              <a:rPr lang="en-US" sz="3200" b="1" cap="none" dirty="0" smtClean="0">
                <a:solidFill>
                  <a:srgbClr val="000000"/>
                </a:solidFill>
                <a:ea typeface="+mn-ea"/>
                <a:cs typeface="+mn-cs"/>
              </a:rPr>
              <a:t>but not </a:t>
            </a:r>
            <a:r>
              <a:rPr lang="en-US" sz="4000" b="1" i="1" u="sng" cap="none" dirty="0" smtClean="0">
                <a:solidFill>
                  <a:srgbClr val="000000"/>
                </a:solidFill>
                <a:ea typeface="+mn-ea"/>
                <a:cs typeface="+mn-cs"/>
              </a:rPr>
              <a:t>FOR</a:t>
            </a:r>
            <a:r>
              <a:rPr lang="en-US" sz="4000" b="1" cap="none" dirty="0" smtClean="0">
                <a:solidFill>
                  <a:srgbClr val="000000"/>
                </a:solidFill>
                <a:ea typeface="+mn-ea"/>
                <a:cs typeface="+mn-cs"/>
              </a:rPr>
              <a:t> </a:t>
            </a:r>
            <a:r>
              <a:rPr lang="en-US" sz="3200" b="1" cap="none" dirty="0" smtClean="0">
                <a:solidFill>
                  <a:srgbClr val="000000"/>
                </a:solidFill>
                <a:ea typeface="+mn-ea"/>
                <a:cs typeface="+mn-cs"/>
              </a:rPr>
              <a:t>others</a:t>
            </a:r>
            <a:endParaRPr lang="en-US" sz="3200" b="1" cap="none" dirty="0">
              <a:solidFill>
                <a:srgbClr val="000000"/>
              </a:solidFill>
              <a:ea typeface="+mn-ea"/>
              <a:cs typeface="+mn-cs"/>
            </a:endParaRPr>
          </a:p>
        </p:txBody>
      </p:sp>
      <p:pic>
        <p:nvPicPr>
          <p:cNvPr id="6148" name="Picture 4" descr="http://www.sharepointblog.co.uk/wp-content/uploads/2012/04/this-way-that-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609600"/>
            <a:ext cx="2857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431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700" y="990600"/>
            <a:ext cx="8610600" cy="4114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cap="small" baseline="0">
                <a:solidFill>
                  <a:schemeClr val="accent2"/>
                </a:solidFill>
                <a:latin typeface="+mj-lt"/>
                <a:ea typeface="+mj-ea"/>
                <a:cs typeface="+mj-cs"/>
              </a:defRPr>
            </a:lvl1pPr>
          </a:lstStyle>
          <a:p>
            <a:pPr marL="342900" indent="-342900">
              <a:spcBef>
                <a:spcPts val="800"/>
              </a:spcBef>
            </a:pPr>
            <a:r>
              <a:rPr lang="en-US" sz="3200" cap="none" dirty="0" smtClean="0">
                <a:solidFill>
                  <a:srgbClr val="000000"/>
                </a:solidFill>
                <a:latin typeface="+mn-lt"/>
                <a:ea typeface="+mn-ea"/>
                <a:cs typeface="+mn-cs"/>
              </a:rPr>
              <a:t>	</a:t>
            </a:r>
            <a:r>
              <a:rPr lang="en-US" sz="3200" i="1" cap="none" dirty="0" smtClean="0">
                <a:solidFill>
                  <a:srgbClr val="000000"/>
                </a:solidFill>
                <a:latin typeface="+mn-lt"/>
                <a:ea typeface="+mn-ea"/>
                <a:cs typeface="+mn-cs"/>
              </a:rPr>
              <a:t>“Bear </a:t>
            </a:r>
            <a:r>
              <a:rPr lang="en-US" sz="3200" i="1" cap="none" dirty="0">
                <a:solidFill>
                  <a:srgbClr val="000000"/>
                </a:solidFill>
                <a:latin typeface="+mn-lt"/>
                <a:ea typeface="+mn-ea"/>
                <a:cs typeface="+mn-cs"/>
              </a:rPr>
              <a:t>one another’s </a:t>
            </a:r>
            <a:r>
              <a:rPr lang="en-US" sz="4000" b="1" i="1" cap="none" dirty="0">
                <a:solidFill>
                  <a:srgbClr val="000000"/>
                </a:solidFill>
                <a:latin typeface="+mn-lt"/>
                <a:ea typeface="+mn-ea"/>
                <a:cs typeface="+mn-cs"/>
              </a:rPr>
              <a:t>burdens</a:t>
            </a:r>
            <a:r>
              <a:rPr lang="en-US" sz="3200" i="1" cap="none" dirty="0">
                <a:solidFill>
                  <a:srgbClr val="000000"/>
                </a:solidFill>
                <a:latin typeface="+mn-lt"/>
                <a:ea typeface="+mn-ea"/>
                <a:cs typeface="+mn-cs"/>
              </a:rPr>
              <a:t>, and so fulfill the law of Christ.”  </a:t>
            </a:r>
            <a:r>
              <a:rPr lang="en-US" sz="3200" cap="none" dirty="0">
                <a:solidFill>
                  <a:srgbClr val="000000"/>
                </a:solidFill>
                <a:latin typeface="+mn-lt"/>
                <a:ea typeface="+mn-ea"/>
                <a:cs typeface="+mn-cs"/>
              </a:rPr>
              <a:t>Galatians 6:2</a:t>
            </a:r>
          </a:p>
          <a:p>
            <a:pPr marL="342900" indent="-342900">
              <a:spcBef>
                <a:spcPts val="800"/>
              </a:spcBef>
            </a:pPr>
            <a:endParaRPr lang="en-US" sz="3200" cap="none" dirty="0">
              <a:solidFill>
                <a:srgbClr val="000000"/>
              </a:solidFill>
              <a:latin typeface="+mn-lt"/>
              <a:ea typeface="+mn-ea"/>
              <a:cs typeface="+mn-cs"/>
            </a:endParaRPr>
          </a:p>
          <a:p>
            <a:pPr marL="342900" indent="-342900">
              <a:spcBef>
                <a:spcPts val="800"/>
              </a:spcBef>
            </a:pPr>
            <a:r>
              <a:rPr lang="en-US" sz="3200" cap="none" dirty="0" smtClean="0">
                <a:solidFill>
                  <a:srgbClr val="000000"/>
                </a:solidFill>
                <a:latin typeface="+mn-lt"/>
                <a:ea typeface="+mn-ea"/>
                <a:cs typeface="+mn-cs"/>
              </a:rPr>
              <a:t>	</a:t>
            </a:r>
            <a:r>
              <a:rPr lang="en-US" sz="3200" i="1" cap="none" dirty="0" smtClean="0">
                <a:solidFill>
                  <a:srgbClr val="000000"/>
                </a:solidFill>
                <a:latin typeface="+mn-lt"/>
                <a:ea typeface="+mn-ea"/>
                <a:cs typeface="+mn-cs"/>
              </a:rPr>
              <a:t>“</a:t>
            </a:r>
            <a:r>
              <a:rPr lang="en-US" sz="3200" i="1" cap="none" dirty="0">
                <a:solidFill>
                  <a:srgbClr val="000000"/>
                </a:solidFill>
                <a:latin typeface="+mn-lt"/>
                <a:ea typeface="+mn-ea"/>
                <a:cs typeface="+mn-cs"/>
              </a:rPr>
              <a:t>For each one shall bear his own </a:t>
            </a:r>
            <a:r>
              <a:rPr lang="en-US" sz="4000" b="1" i="1" cap="none" dirty="0">
                <a:solidFill>
                  <a:srgbClr val="000000"/>
                </a:solidFill>
                <a:latin typeface="+mn-lt"/>
                <a:ea typeface="+mn-ea"/>
                <a:cs typeface="+mn-cs"/>
              </a:rPr>
              <a:t>load</a:t>
            </a:r>
            <a:r>
              <a:rPr lang="en-US" sz="3200" i="1" cap="none" dirty="0">
                <a:solidFill>
                  <a:srgbClr val="000000"/>
                </a:solidFill>
                <a:latin typeface="+mn-lt"/>
                <a:ea typeface="+mn-ea"/>
                <a:cs typeface="+mn-cs"/>
              </a:rPr>
              <a:t>.”  </a:t>
            </a:r>
            <a:r>
              <a:rPr lang="en-US" sz="3200" cap="none" dirty="0">
                <a:solidFill>
                  <a:srgbClr val="000000"/>
                </a:solidFill>
                <a:latin typeface="+mn-lt"/>
                <a:ea typeface="+mn-ea"/>
                <a:cs typeface="+mn-cs"/>
              </a:rPr>
              <a:t>Galatians 6:5</a:t>
            </a:r>
          </a:p>
        </p:txBody>
      </p:sp>
    </p:spTree>
    <p:extLst>
      <p:ext uri="{BB962C8B-B14F-4D97-AF65-F5344CB8AC3E}">
        <p14:creationId xmlns:p14="http://schemas.microsoft.com/office/powerpoint/2010/main" val="3289740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457200"/>
            <a:ext cx="7581900" cy="5410200"/>
          </a:xfrm>
        </p:spPr>
        <p:txBody>
          <a:bodyPr>
            <a:normAutofit/>
          </a:bodyPr>
          <a:lstStyle/>
          <a:p>
            <a:r>
              <a:rPr lang="en-US" sz="3200" b="0" i="1" dirty="0" smtClean="0"/>
              <a:t>	“</a:t>
            </a:r>
            <a:r>
              <a:rPr lang="en-US" sz="3200" b="0" i="1" dirty="0"/>
              <a:t>But a certain Samaritan, as he journeyed, came where he was. And when he saw him, he had compassion.  So he went to him and bandaged his wounds, pouring on oil and wine; and he set him on his own animal, brought him to an inn, and took care of him</a:t>
            </a:r>
            <a:r>
              <a:rPr lang="en-US" sz="3200" b="0" i="1" dirty="0" smtClean="0"/>
              <a:t>.”  Luke 10:34</a:t>
            </a:r>
          </a:p>
        </p:txBody>
      </p:sp>
    </p:spTree>
    <p:extLst>
      <p:ext uri="{BB962C8B-B14F-4D97-AF65-F5344CB8AC3E}">
        <p14:creationId xmlns:p14="http://schemas.microsoft.com/office/powerpoint/2010/main" val="2514454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609600"/>
            <a:ext cx="7581900" cy="5410200"/>
          </a:xfrm>
        </p:spPr>
        <p:txBody>
          <a:bodyPr>
            <a:normAutofit/>
          </a:bodyPr>
          <a:lstStyle/>
          <a:p>
            <a:r>
              <a:rPr lang="en-US" sz="3200" b="0" i="1" dirty="0" smtClean="0"/>
              <a:t>	“</a:t>
            </a:r>
            <a:r>
              <a:rPr lang="en-US" sz="3200" b="0" i="1" dirty="0"/>
              <a:t>On the next day, when </a:t>
            </a:r>
            <a:r>
              <a:rPr lang="en-US" sz="4400" i="1" dirty="0"/>
              <a:t>he departed</a:t>
            </a:r>
            <a:r>
              <a:rPr lang="en-US" sz="3200" b="0" i="1" dirty="0"/>
              <a:t>, he took out two denarii, gave them to the innkeeper, and said to him, ‘Take care of him; and whatever more you spend, when I come again, I will repay you.’”  Luke </a:t>
            </a:r>
            <a:r>
              <a:rPr lang="en-US" sz="3200" b="0" i="1" dirty="0" smtClean="0"/>
              <a:t>10:35</a:t>
            </a:r>
            <a:endParaRPr lang="en-US" sz="3200" b="0" i="1" dirty="0"/>
          </a:p>
        </p:txBody>
      </p:sp>
    </p:spTree>
    <p:extLst>
      <p:ext uri="{BB962C8B-B14F-4D97-AF65-F5344CB8AC3E}">
        <p14:creationId xmlns:p14="http://schemas.microsoft.com/office/powerpoint/2010/main" val="866020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609600"/>
            <a:ext cx="7581900" cy="5410200"/>
          </a:xfrm>
        </p:spPr>
        <p:txBody>
          <a:bodyPr>
            <a:normAutofit/>
          </a:bodyPr>
          <a:lstStyle/>
          <a:p>
            <a:r>
              <a:rPr lang="en-US" sz="3200" b="0" i="1" dirty="0" smtClean="0"/>
              <a:t>	“</a:t>
            </a:r>
            <a:r>
              <a:rPr lang="en-US" sz="3200" b="0" i="1" dirty="0"/>
              <a:t>The sick man answered Him, “Sir, I have no man to put me into the pool when the water is stirred up; but while I am coming, another steps down before me.”  Jesus said to him, “Rise, take up your bed and walk.””  John 5:7-8</a:t>
            </a:r>
          </a:p>
        </p:txBody>
      </p:sp>
    </p:spTree>
    <p:extLst>
      <p:ext uri="{BB962C8B-B14F-4D97-AF65-F5344CB8AC3E}">
        <p14:creationId xmlns:p14="http://schemas.microsoft.com/office/powerpoint/2010/main" val="506850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94360"/>
            <a:ext cx="8534400" cy="548640"/>
          </a:xfrm>
        </p:spPr>
        <p:txBody>
          <a:bodyPr/>
          <a:lstStyle/>
          <a:p>
            <a:r>
              <a:rPr lang="en-US" sz="4000" dirty="0" smtClean="0"/>
              <a:t>1.  Start with a Win/Win Mindset</a:t>
            </a:r>
            <a:endParaRPr lang="en-US" sz="4000" u="sng" dirty="0"/>
          </a:p>
        </p:txBody>
      </p:sp>
      <p:pic>
        <p:nvPicPr>
          <p:cNvPr id="7170" name="Picture 2" descr="https://winwin.workforce3one.org/ws/winwin/Images/gui/home_thumbs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459219"/>
            <a:ext cx="4953000" cy="393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66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94360"/>
            <a:ext cx="8534400" cy="548640"/>
          </a:xfrm>
        </p:spPr>
        <p:txBody>
          <a:bodyPr/>
          <a:lstStyle/>
          <a:p>
            <a:r>
              <a:rPr lang="en-US" sz="4000" dirty="0" smtClean="0"/>
              <a:t>2.  Practice Saying No</a:t>
            </a:r>
            <a:endParaRPr lang="en-US" sz="4000" u="sng" dirty="0"/>
          </a:p>
        </p:txBody>
      </p:sp>
      <p:pic>
        <p:nvPicPr>
          <p:cNvPr id="9218" name="Picture 2" descr="http://sharpmindmarketing.com/wp-content/uploads/2010/12/4WaystoSay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062" y="1674812"/>
            <a:ext cx="5271877" cy="350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141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7581900" cy="4572000"/>
          </a:xfrm>
        </p:spPr>
        <p:txBody>
          <a:bodyPr>
            <a:normAutofit/>
          </a:bodyPr>
          <a:lstStyle/>
          <a:p>
            <a:pPr algn="ctr"/>
            <a:endParaRPr lang="en-US" sz="2400" b="0" i="1" dirty="0"/>
          </a:p>
        </p:txBody>
      </p:sp>
      <p:pic>
        <p:nvPicPr>
          <p:cNvPr id="2050" name="Picture 2" descr="C:\Users\Fr Anthony\Dropbox\Crazy Makers\Logo and Pictures\Tech-driving-me-craz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 y="533400"/>
            <a:ext cx="4114800" cy="35337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Fr Anthony\Dropbox\Crazy Makers\Logo and Pictures\nagging-wife-curl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
            <a:ext cx="2565401" cy="3175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Fr Anthony\Dropbox\Crazy Makers\Logo and Pictures\needyfrie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950" y="2743200"/>
            <a:ext cx="4619625"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879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John 5:30</a:t>
            </a:r>
          </a:p>
        </p:txBody>
      </p:sp>
      <p:sp>
        <p:nvSpPr>
          <p:cNvPr id="3" name="Content Placeholder 2"/>
          <p:cNvSpPr>
            <a:spLocks noGrp="1"/>
          </p:cNvSpPr>
          <p:nvPr>
            <p:ph idx="1"/>
          </p:nvPr>
        </p:nvSpPr>
        <p:spPr>
          <a:xfrm>
            <a:off x="781050" y="1524000"/>
            <a:ext cx="7581900" cy="4343400"/>
          </a:xfrm>
        </p:spPr>
        <p:txBody>
          <a:bodyPr>
            <a:normAutofit/>
          </a:bodyPr>
          <a:lstStyle/>
          <a:p>
            <a:r>
              <a:rPr lang="en-US" sz="3200" b="0" i="1" dirty="0" smtClean="0"/>
              <a:t>	“</a:t>
            </a:r>
            <a:r>
              <a:rPr lang="en-US" sz="3200" b="0" i="1" dirty="0"/>
              <a:t>I can of Myself do nothing. As I hear, I judge; and My judgment is righteous, because I do not seek My own will but the will of the Father who sent Me</a:t>
            </a:r>
            <a:r>
              <a:rPr lang="en-US" sz="3200" b="0" i="1" dirty="0" smtClean="0"/>
              <a:t>.”</a:t>
            </a:r>
            <a:endParaRPr lang="en-US" sz="3200" b="0" i="1" dirty="0"/>
          </a:p>
        </p:txBody>
      </p:sp>
    </p:spTree>
    <p:extLst>
      <p:ext uri="{BB962C8B-B14F-4D97-AF65-F5344CB8AC3E}">
        <p14:creationId xmlns:p14="http://schemas.microsoft.com/office/powerpoint/2010/main" val="4289902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94360"/>
            <a:ext cx="8534400" cy="548640"/>
          </a:xfrm>
        </p:spPr>
        <p:txBody>
          <a:bodyPr/>
          <a:lstStyle/>
          <a:p>
            <a:r>
              <a:rPr lang="en-US" sz="4000" dirty="0" smtClean="0"/>
              <a:t>3.  Learn to Confront in Love</a:t>
            </a:r>
            <a:endParaRPr lang="en-US" sz="4000" u="sng" dirty="0"/>
          </a:p>
        </p:txBody>
      </p:sp>
      <p:pic>
        <p:nvPicPr>
          <p:cNvPr id="10242" name="Picture 2" descr="http://www.smu.ca/webfiles/adultchildrenofalcohol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56791"/>
            <a:ext cx="5029200" cy="334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293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Matthew 18:15</a:t>
            </a:r>
            <a:endParaRPr lang="en-US" dirty="0"/>
          </a:p>
        </p:txBody>
      </p:sp>
      <p:sp>
        <p:nvSpPr>
          <p:cNvPr id="3" name="Content Placeholder 2"/>
          <p:cNvSpPr>
            <a:spLocks noGrp="1"/>
          </p:cNvSpPr>
          <p:nvPr>
            <p:ph idx="1"/>
          </p:nvPr>
        </p:nvSpPr>
        <p:spPr>
          <a:xfrm>
            <a:off x="781050" y="1524000"/>
            <a:ext cx="7581900" cy="4343400"/>
          </a:xfrm>
        </p:spPr>
        <p:txBody>
          <a:bodyPr>
            <a:normAutofit/>
          </a:bodyPr>
          <a:lstStyle/>
          <a:p>
            <a:r>
              <a:rPr lang="en-US" sz="3200" b="0" i="1" dirty="0" smtClean="0"/>
              <a:t>	“</a:t>
            </a:r>
            <a:r>
              <a:rPr lang="en-US" sz="3200" b="0" i="1" dirty="0"/>
              <a:t>Moreover if your brother sins against you, go and tell him his fault between you and him alone. If he hears you, you have gained your brother</a:t>
            </a:r>
            <a:r>
              <a:rPr lang="en-US" sz="3200" b="0" i="1" dirty="0" smtClean="0"/>
              <a:t>.”</a:t>
            </a:r>
            <a:endParaRPr lang="en-US" sz="3200" b="0" i="1" dirty="0"/>
          </a:p>
        </p:txBody>
      </p:sp>
    </p:spTree>
    <p:extLst>
      <p:ext uri="{BB962C8B-B14F-4D97-AF65-F5344CB8AC3E}">
        <p14:creationId xmlns:p14="http://schemas.microsoft.com/office/powerpoint/2010/main" val="3025353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94360"/>
            <a:ext cx="8610600" cy="548640"/>
          </a:xfrm>
        </p:spPr>
        <p:txBody>
          <a:bodyPr/>
          <a:lstStyle/>
          <a:p>
            <a:r>
              <a:rPr lang="en-US" sz="4000" dirty="0" smtClean="0"/>
              <a:t>4.  Allow Consequences When Needed</a:t>
            </a:r>
            <a:endParaRPr lang="en-US" sz="4000" u="sng" dirty="0"/>
          </a:p>
        </p:txBody>
      </p:sp>
      <p:pic>
        <p:nvPicPr>
          <p:cNvPr id="5" name="Picture 2" descr="http://www.africaheritage.com/UserFiles/image/consequenc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752600"/>
            <a:ext cx="5257800" cy="373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26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039100" cy="5105400"/>
          </a:xfrm>
        </p:spPr>
        <p:txBody>
          <a:bodyPr>
            <a:normAutofit/>
          </a:bodyPr>
          <a:lstStyle/>
          <a:p>
            <a:r>
              <a:rPr lang="en-US" sz="3200" b="0" i="1" dirty="0" smtClean="0"/>
              <a:t>	“</a:t>
            </a:r>
            <a:r>
              <a:rPr lang="en-US" sz="3200" b="0" i="1" dirty="0"/>
              <a:t>A hot-tempered person must pay the penalty; rescue them, and you will have to do it again</a:t>
            </a:r>
            <a:r>
              <a:rPr lang="en-US" sz="3200" b="0" i="1" dirty="0" smtClean="0"/>
              <a:t>.”  Proverbs 19:19</a:t>
            </a:r>
            <a:endParaRPr lang="en-US" sz="3200" b="0" i="1" dirty="0"/>
          </a:p>
        </p:txBody>
      </p:sp>
      <p:pic>
        <p:nvPicPr>
          <p:cNvPr id="5" name="Picture 2" descr="http://www.newyorkparkingticket.com/Portals/41340/images/NYPT-consequences-not%20knowing%20the%20difference%20between%20a%20curb%20cut%20and%20pedestrian%20ramp%20in%20NYC-350%20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2514600"/>
            <a:ext cx="36195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13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534400" cy="1158240"/>
          </a:xfrm>
        </p:spPr>
        <p:txBody>
          <a:bodyPr/>
          <a:lstStyle/>
          <a:p>
            <a:r>
              <a:rPr lang="en-US" sz="4000" dirty="0" smtClean="0"/>
              <a:t>5.  Aim not for Equality, but for… </a:t>
            </a:r>
            <a:endParaRPr lang="en-US" sz="4000" u="sng" dirty="0"/>
          </a:p>
        </p:txBody>
      </p:sp>
      <p:pic>
        <p:nvPicPr>
          <p:cNvPr id="13314" name="Picture 2" descr="http://gracepastor7.files.wordpress.com/2012/07/grace-and-truth-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419" y="1905000"/>
            <a:ext cx="5491162" cy="365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139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039100" cy="5257800"/>
          </a:xfrm>
        </p:spPr>
        <p:txBody>
          <a:bodyPr>
            <a:normAutofit/>
          </a:bodyPr>
          <a:lstStyle/>
          <a:p>
            <a:r>
              <a:rPr lang="en-US" sz="3200" b="0" i="1" dirty="0" smtClean="0"/>
              <a:t>	“For </a:t>
            </a:r>
            <a:r>
              <a:rPr lang="en-US" sz="3200" b="0" i="1" dirty="0"/>
              <a:t>the law was given through Moses; </a:t>
            </a:r>
            <a:r>
              <a:rPr lang="en-US" sz="4400" i="1" dirty="0"/>
              <a:t>grace </a:t>
            </a:r>
            <a:r>
              <a:rPr lang="en-US" sz="3200" b="0" i="1" dirty="0"/>
              <a:t>and</a:t>
            </a:r>
            <a:r>
              <a:rPr lang="en-US" sz="3200" i="1" dirty="0"/>
              <a:t> </a:t>
            </a:r>
            <a:r>
              <a:rPr lang="en-US" sz="4400" i="1" dirty="0"/>
              <a:t>truth </a:t>
            </a:r>
            <a:r>
              <a:rPr lang="en-US" sz="3200" b="0" i="1" dirty="0"/>
              <a:t>came through Jesus Christ.” John </a:t>
            </a:r>
            <a:r>
              <a:rPr lang="en-US" sz="3200" b="0" i="1" dirty="0" smtClean="0"/>
              <a:t>1:17</a:t>
            </a:r>
            <a:endParaRPr lang="en-US" sz="3200" b="0" i="1" dirty="0"/>
          </a:p>
        </p:txBody>
      </p:sp>
      <p:pic>
        <p:nvPicPr>
          <p:cNvPr id="14340" name="Picture 4" descr="http://1.bp.blogspot.com/_RCLB5VzpoR0/TQy4s48ne7I/AAAAAAAAAmU/Q4um7GOIOZ8/S730/jesus_shephe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438400"/>
            <a:ext cx="474345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10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838200"/>
            <a:ext cx="7581900" cy="5562600"/>
          </a:xfrm>
        </p:spPr>
        <p:txBody>
          <a:bodyPr>
            <a:noAutofit/>
          </a:bodyPr>
          <a:lstStyle/>
          <a:p>
            <a:pPr algn="ctr"/>
            <a:r>
              <a:rPr lang="en-US" sz="3600" b="0" i="1" dirty="0"/>
              <a:t> “Finally, brothers and sisters, rejoice! Strive for full restoration, encourage one another, be of one mind, live in peace. And the God of love and peace will be with you.”  </a:t>
            </a:r>
            <a:endParaRPr lang="en-US" sz="3600" b="0" i="1" dirty="0" smtClean="0"/>
          </a:p>
          <a:p>
            <a:pPr algn="ctr"/>
            <a:r>
              <a:rPr lang="en-US" sz="3200" b="0" i="1" dirty="0" smtClean="0"/>
              <a:t>2 </a:t>
            </a:r>
            <a:r>
              <a:rPr lang="en-US" sz="3200" b="0" i="1" dirty="0"/>
              <a:t>Corinthians 13:11</a:t>
            </a:r>
            <a:endParaRPr lang="en-US" sz="4000" b="0" i="1" dirty="0"/>
          </a:p>
        </p:txBody>
      </p:sp>
    </p:spTree>
    <p:extLst>
      <p:ext uri="{BB962C8B-B14F-4D97-AF65-F5344CB8AC3E}">
        <p14:creationId xmlns:p14="http://schemas.microsoft.com/office/powerpoint/2010/main" val="2590680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609600"/>
            <a:ext cx="8305800" cy="5257800"/>
          </a:xfrm>
        </p:spPr>
        <p:txBody>
          <a:bodyPr/>
          <a:lstStyle/>
          <a:p>
            <a:pPr marL="0" indent="0" algn="ctr"/>
            <a:r>
              <a:rPr lang="en-US" sz="4000" dirty="0" smtClean="0"/>
              <a:t>Boundaries define our </a:t>
            </a:r>
          </a:p>
          <a:p>
            <a:pPr marL="0" indent="0" algn="ctr"/>
            <a:r>
              <a:rPr lang="en-US" sz="4000" dirty="0" smtClean="0"/>
              <a:t>area of responsibility.</a:t>
            </a:r>
            <a:endParaRPr lang="en-US" dirty="0"/>
          </a:p>
        </p:txBody>
      </p:sp>
      <p:pic>
        <p:nvPicPr>
          <p:cNvPr id="3076" name="Picture 4" descr="http://advancedsurveysinc.com/images/FieldF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419" y="2133600"/>
            <a:ext cx="515516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141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838200"/>
            <a:ext cx="7581900" cy="5029200"/>
          </a:xfrm>
        </p:spPr>
        <p:txBody>
          <a:bodyPr>
            <a:normAutofit/>
          </a:bodyPr>
          <a:lstStyle/>
          <a:p>
            <a:r>
              <a:rPr lang="en-US" sz="3200" b="0" i="1" dirty="0" smtClean="0"/>
              <a:t>	“</a:t>
            </a:r>
            <a:r>
              <a:rPr lang="en-US" sz="3200" b="0" i="1" dirty="0"/>
              <a:t>Keep your heart with all diligence, for out of it spring the issues of life.”  Proverbs </a:t>
            </a:r>
            <a:r>
              <a:rPr lang="en-US" sz="3200" b="0" i="1" dirty="0" smtClean="0"/>
              <a:t>4:23</a:t>
            </a:r>
          </a:p>
          <a:p>
            <a:pPr algn="ctr"/>
            <a:endParaRPr lang="en-US" sz="3600" b="0" i="1" dirty="0"/>
          </a:p>
        </p:txBody>
      </p:sp>
    </p:spTree>
    <p:extLst>
      <p:ext uri="{BB962C8B-B14F-4D97-AF65-F5344CB8AC3E}">
        <p14:creationId xmlns:p14="http://schemas.microsoft.com/office/powerpoint/2010/main" val="2181019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838200"/>
            <a:ext cx="7581900" cy="5029200"/>
          </a:xfrm>
        </p:spPr>
        <p:txBody>
          <a:bodyPr>
            <a:normAutofit/>
          </a:bodyPr>
          <a:lstStyle/>
          <a:p>
            <a:r>
              <a:rPr lang="en-US" sz="3200" b="0" i="1" dirty="0" smtClean="0"/>
              <a:t>	“</a:t>
            </a:r>
            <a:r>
              <a:rPr lang="en-US" sz="3200" b="0" i="1" dirty="0"/>
              <a:t>Keep your heart with all diligence, for out of it spring the issues of life.”  Proverbs </a:t>
            </a:r>
            <a:r>
              <a:rPr lang="en-US" sz="3200" b="0" i="1" dirty="0" smtClean="0"/>
              <a:t>4:23</a:t>
            </a:r>
          </a:p>
          <a:p>
            <a:pPr algn="ctr"/>
            <a:endParaRPr lang="en-US" sz="3600" b="0" i="1" dirty="0"/>
          </a:p>
          <a:p>
            <a:pPr algn="ctr"/>
            <a:r>
              <a:rPr lang="en-US" sz="4000" dirty="0">
                <a:latin typeface="+mj-lt"/>
              </a:rPr>
              <a:t>Anything that affects </a:t>
            </a:r>
            <a:endParaRPr lang="en-US" sz="4000" dirty="0" smtClean="0">
              <a:latin typeface="+mj-lt"/>
            </a:endParaRPr>
          </a:p>
          <a:p>
            <a:pPr algn="ctr"/>
            <a:r>
              <a:rPr lang="en-US" sz="4000" dirty="0" smtClean="0">
                <a:latin typeface="+mj-lt"/>
              </a:rPr>
              <a:t>my </a:t>
            </a:r>
            <a:r>
              <a:rPr lang="en-US" sz="4800" i="1" u="sng" dirty="0" smtClean="0">
                <a:latin typeface="+mj-lt"/>
              </a:rPr>
              <a:t>HEART</a:t>
            </a:r>
            <a:r>
              <a:rPr lang="en-US" sz="4800" dirty="0" smtClean="0">
                <a:latin typeface="+mj-lt"/>
              </a:rPr>
              <a:t> </a:t>
            </a:r>
            <a:r>
              <a:rPr lang="en-US" sz="4000" dirty="0" smtClean="0">
                <a:latin typeface="+mj-lt"/>
              </a:rPr>
              <a:t>is </a:t>
            </a:r>
            <a:r>
              <a:rPr lang="en-US" sz="4000" dirty="0">
                <a:latin typeface="+mj-lt"/>
              </a:rPr>
              <a:t>my responsibility.</a:t>
            </a:r>
          </a:p>
        </p:txBody>
      </p:sp>
    </p:spTree>
    <p:extLst>
      <p:ext uri="{BB962C8B-B14F-4D97-AF65-F5344CB8AC3E}">
        <p14:creationId xmlns:p14="http://schemas.microsoft.com/office/powerpoint/2010/main" val="52872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8229600" cy="853440"/>
          </a:xfrm>
        </p:spPr>
        <p:txBody>
          <a:bodyPr/>
          <a:lstStyle/>
          <a:p>
            <a:pPr marL="342900" lvl="0" indent="-342900" algn="ctr">
              <a:spcBef>
                <a:spcPts val="800"/>
              </a:spcBef>
            </a:pPr>
            <a:r>
              <a:rPr lang="en-US" b="1" i="1" cap="none" dirty="0" smtClean="0">
                <a:solidFill>
                  <a:srgbClr val="000000"/>
                </a:solidFill>
                <a:ea typeface="+mn-ea"/>
                <a:cs typeface="+mn-cs"/>
              </a:rPr>
              <a:t>What if my boundaries </a:t>
            </a:r>
            <a:r>
              <a:rPr lang="en-US" b="1" i="1" cap="none" dirty="0" smtClean="0">
                <a:solidFill>
                  <a:srgbClr val="000000"/>
                </a:solidFill>
                <a:ea typeface="+mn-ea"/>
                <a:cs typeface="+mn-cs"/>
              </a:rPr>
              <a:t/>
            </a:r>
            <a:br>
              <a:rPr lang="en-US" b="1" i="1" cap="none" dirty="0" smtClean="0">
                <a:solidFill>
                  <a:srgbClr val="000000"/>
                </a:solidFill>
                <a:ea typeface="+mn-ea"/>
                <a:cs typeface="+mn-cs"/>
              </a:rPr>
            </a:br>
            <a:r>
              <a:rPr lang="en-US" b="1" i="1" cap="none" dirty="0" smtClean="0">
                <a:solidFill>
                  <a:srgbClr val="000000"/>
                </a:solidFill>
                <a:ea typeface="+mn-ea"/>
                <a:cs typeface="+mn-cs"/>
              </a:rPr>
              <a:t>aren’t </a:t>
            </a:r>
            <a:r>
              <a:rPr lang="en-US" b="1" i="1" cap="none" dirty="0" smtClean="0">
                <a:solidFill>
                  <a:srgbClr val="000000"/>
                </a:solidFill>
                <a:ea typeface="+mn-ea"/>
                <a:cs typeface="+mn-cs"/>
              </a:rPr>
              <a:t>healthy?</a:t>
            </a:r>
            <a:endParaRPr lang="en-US" b="1" i="1" cap="none" dirty="0">
              <a:solidFill>
                <a:srgbClr val="000000"/>
              </a:solidFill>
              <a:ea typeface="+mn-ea"/>
              <a:cs typeface="+mn-cs"/>
            </a:endParaRPr>
          </a:p>
        </p:txBody>
      </p:sp>
      <p:pic>
        <p:nvPicPr>
          <p:cNvPr id="4098" name="Picture 2" descr="http://smallbusiness.chron.com/DM-Resize/photos.demandstudios.com/getty/article/110/168/86546512.jpg?w=600&amp;h=600&amp;keep_rati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752600"/>
            <a:ext cx="5715000"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57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2 Timothy 2:22-23</a:t>
            </a:r>
          </a:p>
        </p:txBody>
      </p:sp>
      <p:sp>
        <p:nvSpPr>
          <p:cNvPr id="3" name="Content Placeholder 2"/>
          <p:cNvSpPr>
            <a:spLocks noGrp="1"/>
          </p:cNvSpPr>
          <p:nvPr>
            <p:ph idx="1"/>
          </p:nvPr>
        </p:nvSpPr>
        <p:spPr>
          <a:xfrm>
            <a:off x="781050" y="1524000"/>
            <a:ext cx="7581900" cy="4343400"/>
          </a:xfrm>
        </p:spPr>
        <p:txBody>
          <a:bodyPr>
            <a:normAutofit/>
          </a:bodyPr>
          <a:lstStyle/>
          <a:p>
            <a:r>
              <a:rPr lang="en-US" sz="3200" b="0" i="1" dirty="0" smtClean="0"/>
              <a:t>	“</a:t>
            </a:r>
            <a:r>
              <a:rPr lang="en-US" sz="3200" b="0" i="1" dirty="0"/>
              <a:t>Flee also youthful lusts; but pursue righteousness, faith, love, peace with those who call on the Lord out of a pure heart.  But avoid foolish and ignorant disputes, knowing that they generate strife</a:t>
            </a:r>
            <a:r>
              <a:rPr lang="en-US" sz="3200" b="0" i="1" dirty="0" smtClean="0"/>
              <a:t>.”</a:t>
            </a:r>
            <a:endParaRPr lang="en-US" sz="3200" b="0" i="1" dirty="0"/>
          </a:p>
        </p:txBody>
      </p:sp>
    </p:spTree>
    <p:extLst>
      <p:ext uri="{BB962C8B-B14F-4D97-AF65-F5344CB8AC3E}">
        <p14:creationId xmlns:p14="http://schemas.microsoft.com/office/powerpoint/2010/main" val="3927305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Boundary Problems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3012332"/>
              </p:ext>
            </p:extLst>
          </p:nvPr>
        </p:nvGraphicFramePr>
        <p:xfrm>
          <a:off x="822325" y="1524000"/>
          <a:ext cx="7521576" cy="3048000"/>
        </p:xfrm>
        <a:graphic>
          <a:graphicData uri="http://schemas.openxmlformats.org/drawingml/2006/table">
            <a:tbl>
              <a:tblPr firstRow="1" bandRow="1">
                <a:tableStyleId>{5C22544A-7EE6-4342-B048-85BDC9FD1C3A}</a:tableStyleId>
              </a:tblPr>
              <a:tblGrid>
                <a:gridCol w="1082675"/>
                <a:gridCol w="2895600"/>
                <a:gridCol w="3543301"/>
              </a:tblGrid>
              <a:tr h="457200">
                <a:tc>
                  <a:txBody>
                    <a:bodyPr/>
                    <a:lstStyle/>
                    <a:p>
                      <a:pPr algn="ctr"/>
                      <a:endParaRPr lang="en-US" sz="2400" dirty="0"/>
                    </a:p>
                  </a:txBody>
                  <a:tcPr/>
                </a:tc>
                <a:tc>
                  <a:txBody>
                    <a:bodyPr/>
                    <a:lstStyle/>
                    <a:p>
                      <a:pPr algn="ctr"/>
                      <a:r>
                        <a:rPr lang="en-US" sz="2400" dirty="0" smtClean="0"/>
                        <a:t>CAN’T SAY</a:t>
                      </a:r>
                      <a:endParaRPr lang="en-US" sz="2400" dirty="0"/>
                    </a:p>
                  </a:txBody>
                  <a:tcPr/>
                </a:tc>
                <a:tc>
                  <a:txBody>
                    <a:bodyPr/>
                    <a:lstStyle/>
                    <a:p>
                      <a:pPr algn="ctr"/>
                      <a:r>
                        <a:rPr lang="en-US" sz="2400" dirty="0" smtClean="0"/>
                        <a:t>CAN’T HEAR</a:t>
                      </a:r>
                    </a:p>
                  </a:txBody>
                  <a:tcPr/>
                </a:tc>
              </a:tr>
              <a:tr h="1295400">
                <a:tc>
                  <a:txBody>
                    <a:bodyPr/>
                    <a:lstStyle/>
                    <a:p>
                      <a:pPr algn="ctr"/>
                      <a:r>
                        <a:rPr lang="en-US" sz="2400" dirty="0" smtClean="0"/>
                        <a:t>NO</a:t>
                      </a:r>
                      <a:endParaRPr lang="en-US" sz="2400" dirty="0"/>
                    </a:p>
                  </a:txBody>
                  <a:tcPr anchor="ctr"/>
                </a:tc>
                <a:tc>
                  <a:txBody>
                    <a:bodyPr/>
                    <a:lstStyle/>
                    <a:p>
                      <a:pPr algn="ctr"/>
                      <a:endParaRPr kumimoji="0" lang="en-US" sz="3600" b="1" i="0" u="none" strike="noStrike" kern="1200" cap="none" spc="0" normalizeH="0" baseline="0" noProof="0" dirty="0" smtClean="0">
                        <a:ln>
                          <a:noFill/>
                        </a:ln>
                        <a:solidFill>
                          <a:srgbClr val="000000"/>
                        </a:solidFill>
                        <a:effectLst/>
                        <a:uLnTx/>
                        <a:uFillTx/>
                        <a:latin typeface="Franklin Gothic Medium"/>
                        <a:ea typeface="+mn-ea"/>
                        <a:cs typeface="+mn-cs"/>
                      </a:endParaRPr>
                    </a:p>
                  </a:txBody>
                  <a:tcPr anchor="ctr"/>
                </a:tc>
                <a:tc>
                  <a:txBody>
                    <a:bodyPr/>
                    <a:lstStyle/>
                    <a:p>
                      <a:pPr algn="ctr"/>
                      <a:endParaRPr lang="en-US" sz="2400" dirty="0"/>
                    </a:p>
                  </a:txBody>
                  <a:tcPr anchor="ctr"/>
                </a:tc>
              </a:tr>
              <a:tr h="1295400">
                <a:tc>
                  <a:txBody>
                    <a:bodyPr/>
                    <a:lstStyle/>
                    <a:p>
                      <a:pPr algn="ctr"/>
                      <a:r>
                        <a:rPr lang="en-US" sz="2400" dirty="0" smtClean="0"/>
                        <a:t>YES</a:t>
                      </a:r>
                      <a:endParaRPr lang="en-US" sz="2400" dirty="0"/>
                    </a:p>
                  </a:txBody>
                  <a:tcPr anchor="ctr"/>
                </a:tc>
                <a:tc>
                  <a:txBody>
                    <a:bodyPr/>
                    <a:lstStyle/>
                    <a:p>
                      <a:pPr algn="ctr"/>
                      <a:endParaRPr lang="en-US" sz="3600" b="1" dirty="0" smtClean="0">
                        <a:latin typeface="+mj-lt"/>
                      </a:endParaRPr>
                    </a:p>
                  </a:txBody>
                  <a:tcPr anchor="ctr"/>
                </a:tc>
                <a:tc>
                  <a:txBody>
                    <a:bodyPr/>
                    <a:lstStyle/>
                    <a:p>
                      <a:pPr algn="ctr"/>
                      <a:endParaRPr lang="en-US" sz="2400" dirty="0"/>
                    </a:p>
                  </a:txBody>
                  <a:tcPr anchor="ctr"/>
                </a:tc>
              </a:tr>
            </a:tbl>
          </a:graphicData>
        </a:graphic>
      </p:graphicFrame>
    </p:spTree>
    <p:extLst>
      <p:ext uri="{BB962C8B-B14F-4D97-AF65-F5344CB8AC3E}">
        <p14:creationId xmlns:p14="http://schemas.microsoft.com/office/powerpoint/2010/main" val="189274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Boundary Problems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0790408"/>
              </p:ext>
            </p:extLst>
          </p:nvPr>
        </p:nvGraphicFramePr>
        <p:xfrm>
          <a:off x="822325" y="1524000"/>
          <a:ext cx="7521576" cy="3048000"/>
        </p:xfrm>
        <a:graphic>
          <a:graphicData uri="http://schemas.openxmlformats.org/drawingml/2006/table">
            <a:tbl>
              <a:tblPr firstRow="1" bandRow="1">
                <a:tableStyleId>{5C22544A-7EE6-4342-B048-85BDC9FD1C3A}</a:tableStyleId>
              </a:tblPr>
              <a:tblGrid>
                <a:gridCol w="1082675"/>
                <a:gridCol w="2895600"/>
                <a:gridCol w="3543301"/>
              </a:tblGrid>
              <a:tr h="457200">
                <a:tc>
                  <a:txBody>
                    <a:bodyPr/>
                    <a:lstStyle/>
                    <a:p>
                      <a:pPr algn="ctr"/>
                      <a:endParaRPr lang="en-US" sz="2400" dirty="0"/>
                    </a:p>
                  </a:txBody>
                  <a:tcPr/>
                </a:tc>
                <a:tc>
                  <a:txBody>
                    <a:bodyPr/>
                    <a:lstStyle/>
                    <a:p>
                      <a:pPr algn="ctr"/>
                      <a:r>
                        <a:rPr lang="en-US" sz="2400" dirty="0" smtClean="0"/>
                        <a:t>CAN’T SAY</a:t>
                      </a:r>
                      <a:endParaRPr lang="en-US" sz="2400" dirty="0"/>
                    </a:p>
                  </a:txBody>
                  <a:tcPr/>
                </a:tc>
                <a:tc>
                  <a:txBody>
                    <a:bodyPr/>
                    <a:lstStyle/>
                    <a:p>
                      <a:pPr algn="ctr"/>
                      <a:r>
                        <a:rPr lang="en-US" sz="2400" dirty="0" smtClean="0"/>
                        <a:t>CAN’T HEAR</a:t>
                      </a:r>
                    </a:p>
                  </a:txBody>
                  <a:tcPr/>
                </a:tc>
              </a:tr>
              <a:tr h="1295400">
                <a:tc>
                  <a:txBody>
                    <a:bodyPr/>
                    <a:lstStyle/>
                    <a:p>
                      <a:pPr algn="ctr"/>
                      <a:r>
                        <a:rPr lang="en-US" sz="2400" dirty="0" smtClean="0"/>
                        <a:t>NO</a:t>
                      </a:r>
                      <a:endParaRPr lang="en-US" sz="2400" dirty="0"/>
                    </a:p>
                  </a:txBody>
                  <a:tcPr anchor="ctr"/>
                </a:tc>
                <a:tc>
                  <a:txBody>
                    <a:bodyPr/>
                    <a:lstStyle/>
                    <a:p>
                      <a:pPr algn="ctr"/>
                      <a:endParaRPr kumimoji="0" lang="en-US" sz="3600" b="1" i="0" u="none" strike="noStrike" kern="1200" cap="none" spc="0" normalizeH="0" baseline="0" noProof="0" dirty="0" smtClean="0">
                        <a:ln>
                          <a:noFill/>
                        </a:ln>
                        <a:solidFill>
                          <a:srgbClr val="000000"/>
                        </a:solidFill>
                        <a:effectLst/>
                        <a:uLnTx/>
                        <a:uFillTx/>
                        <a:latin typeface="Franklin Gothic Medium"/>
                        <a:ea typeface="+mn-ea"/>
                        <a:cs typeface="+mn-cs"/>
                      </a:endParaRPr>
                    </a:p>
                  </a:txBody>
                  <a:tcPr anchor="ctr"/>
                </a:tc>
                <a:tc>
                  <a:txBody>
                    <a:bodyPr/>
                    <a:lstStyle/>
                    <a:p>
                      <a:pPr algn="ctr"/>
                      <a:endParaRPr lang="en-US" sz="2400" dirty="0"/>
                    </a:p>
                  </a:txBody>
                  <a:tcPr anchor="ctr"/>
                </a:tc>
              </a:tr>
              <a:tr h="1295400">
                <a:tc>
                  <a:txBody>
                    <a:bodyPr/>
                    <a:lstStyle/>
                    <a:p>
                      <a:pPr algn="ctr"/>
                      <a:r>
                        <a:rPr lang="en-US" sz="2400" dirty="0" smtClean="0"/>
                        <a:t>YES</a:t>
                      </a:r>
                      <a:endParaRPr lang="en-US" sz="2400" dirty="0"/>
                    </a:p>
                  </a:txBody>
                  <a:tcPr anchor="ctr"/>
                </a:tc>
                <a:tc>
                  <a:txBody>
                    <a:bodyPr/>
                    <a:lstStyle/>
                    <a:p>
                      <a:pPr algn="ctr"/>
                      <a:r>
                        <a:rPr lang="en-US" sz="3600" b="1" dirty="0" smtClean="0">
                          <a:latin typeface="+mj-lt"/>
                        </a:rPr>
                        <a:t>Avoidant</a:t>
                      </a:r>
                    </a:p>
                  </a:txBody>
                  <a:tcPr anchor="ctr"/>
                </a:tc>
                <a:tc>
                  <a:txBody>
                    <a:bodyPr/>
                    <a:lstStyle/>
                    <a:p>
                      <a:pPr algn="ctr"/>
                      <a:endParaRPr lang="en-US" sz="2400" dirty="0"/>
                    </a:p>
                  </a:txBody>
                  <a:tcPr anchor="ctr"/>
                </a:tc>
              </a:tr>
            </a:tbl>
          </a:graphicData>
        </a:graphic>
      </p:graphicFrame>
    </p:spTree>
    <p:extLst>
      <p:ext uri="{BB962C8B-B14F-4D97-AF65-F5344CB8AC3E}">
        <p14:creationId xmlns:p14="http://schemas.microsoft.com/office/powerpoint/2010/main" val="117812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63&quot;&gt;&lt;object type=&quot;3&quot; unique_id=&quot;10173&quot;&gt;&lt;property id=&quot;20148&quot; value=&quot;5&quot;/&gt;&lt;property id=&quot;20300&quot; value=&quot;Slide 1 - &amp;quot;CRAZYMAKERS&amp;quot;&quot;/&gt;&lt;property id=&quot;20307&quot; value=&quot;259&quot;/&gt;&lt;/object&gt;&lt;object type=&quot;3&quot; unique_id=&quot;10174&quot;&gt;&lt;property id=&quot;20148&quot; value=&quot;5&quot;/&gt;&lt;property id=&quot;20300&quot; value=&quot;Slide 2&quot;/&gt;&lt;property id=&quot;20307&quot; value=&quot;260&quot;/&gt;&lt;/object&gt;&lt;object type=&quot;3&quot; unique_id=&quot;10175&quot;&gt;&lt;property id=&quot;20148&quot; value=&quot;5&quot;/&gt;&lt;property id=&quot;20300&quot; value=&quot;Slide 3&quot;/&gt;&lt;property id=&quot;20307&quot; value=&quot;261&quot;/&gt;&lt;/object&gt;&lt;object type=&quot;3&quot; unique_id=&quot;10176&quot;&gt;&lt;property id=&quot;20148&quot; value=&quot;5&quot;/&gt;&lt;property id=&quot;20300&quot; value=&quot;Slide 4&quot;/&gt;&lt;property id=&quot;20307&quot; value=&quot;262&quot;/&gt;&lt;/object&gt;&lt;object type=&quot;3&quot; unique_id=&quot;10177&quot;&gt;&lt;property id=&quot;20148&quot; value=&quot;5&quot;/&gt;&lt;property id=&quot;20300&quot; value=&quot;Slide 5&quot;/&gt;&lt;property id=&quot;20307&quot; value=&quot;263&quot;/&gt;&lt;/object&gt;&lt;object type=&quot;3&quot; unique_id=&quot;10178&quot;&gt;&lt;property id=&quot;20148&quot; value=&quot;5&quot;/&gt;&lt;property id=&quot;20300&quot; value=&quot;Slide 6 - &amp;quot;What if my boundaries  aren’t healthy?&amp;quot;&quot;/&gt;&lt;property id=&quot;20307&quot; value=&quot;264&quot;/&gt;&lt;/object&gt;&lt;object type=&quot;3&quot; unique_id=&quot;10179&quot;&gt;&lt;property id=&quot;20148&quot; value=&quot;5&quot;/&gt;&lt;property id=&quot;20300&quot; value=&quot;Slide 7 - &amp;quot;2 Timothy 2:22-23&amp;quot;&quot;/&gt;&lt;property id=&quot;20307&quot; value=&quot;265&quot;/&gt;&lt;/object&gt;&lt;object type=&quot;3&quot; unique_id=&quot;10180&quot;&gt;&lt;property id=&quot;20148&quot; value=&quot;5&quot;/&gt;&lt;property id=&quot;20300&quot; value=&quot;Slide 8 - &amp;quot;Boundary Problems&amp;quot;&quot;/&gt;&lt;property id=&quot;20307&quot; value=&quot;266&quot;/&gt;&lt;/object&gt;&lt;object type=&quot;3&quot; unique_id=&quot;10181&quot;&gt;&lt;property id=&quot;20148&quot; value=&quot;5&quot;/&gt;&lt;property id=&quot;20300&quot; value=&quot;Slide 9 - &amp;quot;Boundary Problems&amp;quot;&quot;/&gt;&lt;property id=&quot;20307&quot; value=&quot;267&quot;/&gt;&lt;/object&gt;&lt;object type=&quot;3&quot; unique_id=&quot;10182&quot;&gt;&lt;property id=&quot;20148&quot; value=&quot;5&quot;/&gt;&lt;property id=&quot;20300&quot; value=&quot;Slide 10 - &amp;quot;Boundary Problems&amp;quot;&quot;/&gt;&lt;property id=&quot;20307&quot; value=&quot;268&quot;/&gt;&lt;/object&gt;&lt;object type=&quot;3&quot; unique_id=&quot;10183&quot;&gt;&lt;property id=&quot;20148&quot; value=&quot;5&quot;/&gt;&lt;property id=&quot;20300&quot; value=&quot;Slide 11 - &amp;quot;Boundary Problems&amp;quot;&quot;/&gt;&lt;property id=&quot;20307&quot; value=&quot;269&quot;/&gt;&lt;/object&gt;&lt;object type=&quot;3&quot; unique_id=&quot;10184&quot;&gt;&lt;property id=&quot;20148&quot; value=&quot;5&quot;/&gt;&lt;property id=&quot;20300&quot; value=&quot;Slide 12 - &amp;quot;Am I responsible for others? Or just myself?&amp;quot;&quot;/&gt;&lt;property id=&quot;20307&quot; value=&quot;270&quot;/&gt;&lt;/object&gt;&lt;object type=&quot;3&quot; unique_id=&quot;10185&quot;&gt;&lt;property id=&quot;20148&quot; value=&quot;5&quot;/&gt;&lt;property id=&quot;20300&quot; value=&quot;Slide 13 - &amp;quot;I am responsible TO others,  but not FOR others&amp;quot;&quot;/&gt;&lt;property id=&quot;20307&quot; value=&quot;271&quot;/&gt;&lt;/object&gt;&lt;object type=&quot;3&quot; unique_id=&quot;10186&quot;&gt;&lt;property id=&quot;20148&quot; value=&quot;5&quot;/&gt;&lt;property id=&quot;20300&quot; value=&quot;Slide 14&quot;/&gt;&lt;property id=&quot;20307&quot; value=&quot;272&quot;/&gt;&lt;/object&gt;&lt;object type=&quot;3&quot; unique_id=&quot;10187&quot;&gt;&lt;property id=&quot;20148&quot; value=&quot;5&quot;/&gt;&lt;property id=&quot;20300&quot; value=&quot;Slide 15&quot;/&gt;&lt;property id=&quot;20307&quot; value=&quot;273&quot;/&gt;&lt;/object&gt;&lt;object type=&quot;3&quot; unique_id=&quot;10188&quot;&gt;&lt;property id=&quot;20148&quot; value=&quot;5&quot;/&gt;&lt;property id=&quot;20300&quot; value=&quot;Slide 16&quot;/&gt;&lt;property id=&quot;20307&quot; value=&quot;274&quot;/&gt;&lt;/object&gt;&lt;object type=&quot;3&quot; unique_id=&quot;10189&quot;&gt;&lt;property id=&quot;20148&quot; value=&quot;5&quot;/&gt;&lt;property id=&quot;20300&quot; value=&quot;Slide 17&quot;/&gt;&lt;property id=&quot;20307&quot; value=&quot;275&quot;/&gt;&lt;/object&gt;&lt;object type=&quot;3&quot; unique_id=&quot;10190&quot;&gt;&lt;property id=&quot;20148&quot; value=&quot;5&quot;/&gt;&lt;property id=&quot;20300&quot; value=&quot;Slide 18 - &amp;quot;1.  Start with a Win/Win Mindset&amp;quot;&quot;/&gt;&lt;property id=&quot;20307&quot; value=&quot;276&quot;/&gt;&lt;/object&gt;&lt;object type=&quot;3&quot; unique_id=&quot;10191&quot;&gt;&lt;property id=&quot;20148&quot; value=&quot;5&quot;/&gt;&lt;property id=&quot;20300&quot; value=&quot;Slide 19 - &amp;quot;2.  Practice Saying No&amp;quot;&quot;/&gt;&lt;property id=&quot;20307&quot; value=&quot;277&quot;/&gt;&lt;/object&gt;&lt;object type=&quot;3&quot; unique_id=&quot;10192&quot;&gt;&lt;property id=&quot;20148&quot; value=&quot;5&quot;/&gt;&lt;property id=&quot;20300&quot; value=&quot;Slide 20 - &amp;quot;John 5:30&amp;quot;&quot;/&gt;&lt;property id=&quot;20307&quot; value=&quot;278&quot;/&gt;&lt;/object&gt;&lt;object type=&quot;3&quot; unique_id=&quot;10193&quot;&gt;&lt;property id=&quot;20148&quot; value=&quot;5&quot;/&gt;&lt;property id=&quot;20300&quot; value=&quot;Slide 21 - &amp;quot;3.  Learn to Confront in Love&amp;quot;&quot;/&gt;&lt;property id=&quot;20307&quot; value=&quot;279&quot;/&gt;&lt;/object&gt;&lt;object type=&quot;3&quot; unique_id=&quot;10194&quot;&gt;&lt;property id=&quot;20148&quot; value=&quot;5&quot;/&gt;&lt;property id=&quot;20300&quot; value=&quot;Slide 22 - &amp;quot;Matthew 18:15&amp;quot;&quot;/&gt;&lt;property id=&quot;20307&quot; value=&quot;280&quot;/&gt;&lt;/object&gt;&lt;object type=&quot;3&quot; unique_id=&quot;10195&quot;&gt;&lt;property id=&quot;20148&quot; value=&quot;5&quot;/&gt;&lt;property id=&quot;20300&quot; value=&quot;Slide 23 - &amp;quot;4.  Allow Consequences When Needed&amp;quot;&quot;/&gt;&lt;property id=&quot;20307&quot; value=&quot;281&quot;/&gt;&lt;/object&gt;&lt;object type=&quot;3&quot; unique_id=&quot;10196&quot;&gt;&lt;property id=&quot;20148&quot; value=&quot;5&quot;/&gt;&lt;property id=&quot;20300&quot; value=&quot;Slide 24&quot;/&gt;&lt;property id=&quot;20307&quot; value=&quot;282&quot;/&gt;&lt;/object&gt;&lt;object type=&quot;3&quot; unique_id=&quot;10197&quot;&gt;&lt;property id=&quot;20148&quot; value=&quot;5&quot;/&gt;&lt;property id=&quot;20300&quot; value=&quot;Slide 25 - &amp;quot;5.  Aim not for Equality, but for… &amp;quot;&quot;/&gt;&lt;property id=&quot;20307&quot; value=&quot;283&quot;/&gt;&lt;/object&gt;&lt;object type=&quot;3&quot; unique_id=&quot;10198&quot;&gt;&lt;property id=&quot;20148&quot; value=&quot;5&quot;/&gt;&lt;property id=&quot;20300&quot; value=&quot;Slide 26&quot;/&gt;&lt;property id=&quot;20307&quot; value=&quot;284&quot;/&gt;&lt;/object&gt;&lt;object type=&quot;3&quot; unique_id=&quot;10199&quot;&gt;&lt;property id=&quot;20148&quot; value=&quot;5&quot;/&gt;&lt;property id=&quot;20300&quot; value=&quot;Slide 27&quot;/&gt;&lt;property id=&quot;20307&quot; value=&quot;285&quot;/&gt;&lt;/object&gt;&lt;/object&gt;&lt;object type=&quot;8&quot; unique_id=&quot;10071&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663</TotalTime>
  <Words>153</Words>
  <Application>Microsoft Office PowerPoint</Application>
  <PresentationFormat>On-screen Show (4:3)</PresentationFormat>
  <Paragraphs>62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Angles</vt:lpstr>
      <vt:lpstr>CRAZYMAKERS</vt:lpstr>
      <vt:lpstr>PowerPoint Presentation</vt:lpstr>
      <vt:lpstr>PowerPoint Presentation</vt:lpstr>
      <vt:lpstr>PowerPoint Presentation</vt:lpstr>
      <vt:lpstr>PowerPoint Presentation</vt:lpstr>
      <vt:lpstr>What if my boundaries  aren’t healthy?</vt:lpstr>
      <vt:lpstr>2 Timothy 2:22-23</vt:lpstr>
      <vt:lpstr>Boundary Problems</vt:lpstr>
      <vt:lpstr>Boundary Problems</vt:lpstr>
      <vt:lpstr>Boundary Problems</vt:lpstr>
      <vt:lpstr>Boundary Problems</vt:lpstr>
      <vt:lpstr>Am I responsible for others? Or just myself?</vt:lpstr>
      <vt:lpstr>I am responsible TO others,  but not FOR others</vt:lpstr>
      <vt:lpstr>PowerPoint Presentation</vt:lpstr>
      <vt:lpstr>PowerPoint Presentation</vt:lpstr>
      <vt:lpstr>PowerPoint Presentation</vt:lpstr>
      <vt:lpstr>PowerPoint Presentation</vt:lpstr>
      <vt:lpstr>1.  Start with a Win/Win Mindset</vt:lpstr>
      <vt:lpstr>2.  Practice Saying No</vt:lpstr>
      <vt:lpstr>John 5:30</vt:lpstr>
      <vt:lpstr>3.  Learn to Confront in Love</vt:lpstr>
      <vt:lpstr>Matthew 18:15</vt:lpstr>
      <vt:lpstr>4.  Allow Consequences When Needed</vt:lpstr>
      <vt:lpstr>PowerPoint Presentation</vt:lpstr>
      <vt:lpstr>5.  Aim not for Equality, but for… </vt:lpstr>
      <vt:lpstr>PowerPoint Presentation</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PMO</dc:creator>
  <cp:lastModifiedBy>PMO</cp:lastModifiedBy>
  <cp:revision>16</cp:revision>
  <dcterms:created xsi:type="dcterms:W3CDTF">2013-03-05T03:15:32Z</dcterms:created>
  <dcterms:modified xsi:type="dcterms:W3CDTF">2013-03-31T04:16:44Z</dcterms:modified>
</cp:coreProperties>
</file>