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70" r:id="rId3"/>
    <p:sldId id="288" r:id="rId4"/>
    <p:sldId id="295" r:id="rId5"/>
    <p:sldId id="298" r:id="rId6"/>
    <p:sldId id="280" r:id="rId7"/>
    <p:sldId id="299" r:id="rId8"/>
    <p:sldId id="309" r:id="rId9"/>
    <p:sldId id="311" r:id="rId10"/>
    <p:sldId id="300" r:id="rId11"/>
    <p:sldId id="312" r:id="rId12"/>
    <p:sldId id="302" r:id="rId13"/>
    <p:sldId id="313" r:id="rId14"/>
    <p:sldId id="314" r:id="rId15"/>
    <p:sldId id="315" r:id="rId16"/>
    <p:sldId id="316" r:id="rId17"/>
    <p:sldId id="303" r:id="rId18"/>
    <p:sldId id="317" r:id="rId19"/>
    <p:sldId id="320" r:id="rId20"/>
    <p:sldId id="323" r:id="rId21"/>
    <p:sldId id="321" r:id="rId22"/>
    <p:sldId id="319" r:id="rId23"/>
    <p:sldId id="322"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6F952-E8C9-4B8D-882C-A2F3FECD9AB6}" type="datetimeFigureOut">
              <a:rPr lang="en-US" smtClean="0"/>
              <a:t>1/26/2013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20389-1CD3-4D0D-8CEF-D1C39F56D16E}" type="slidenum">
              <a:rPr lang="en-US" smtClean="0"/>
              <a:t>‹#›</a:t>
            </a:fld>
            <a:endParaRPr lang="en-US" dirty="0"/>
          </a:p>
        </p:txBody>
      </p:sp>
    </p:spTree>
    <p:extLst>
      <p:ext uri="{BB962C8B-B14F-4D97-AF65-F5344CB8AC3E}">
        <p14:creationId xmlns:p14="http://schemas.microsoft.com/office/powerpoint/2010/main" val="233665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11</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15</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16</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17</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18</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19</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20</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21</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22</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23</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24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4</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5</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6</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7</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8</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9</a:t>
            </a:fld>
            <a:endParaRPr lang="en-US" dirty="0"/>
          </a:p>
        </p:txBody>
      </p:sp>
    </p:spTree>
    <p:extLst>
      <p:ext uri="{BB962C8B-B14F-4D97-AF65-F5344CB8AC3E}">
        <p14:creationId xmlns:p14="http://schemas.microsoft.com/office/powerpoint/2010/main" val="55430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0389-1CD3-4D0D-8CEF-D1C39F56D16E}" type="slidenum">
              <a:rPr lang="en-US" smtClean="0"/>
              <a:t>10</a:t>
            </a:fld>
            <a:endParaRPr lang="en-US" dirty="0"/>
          </a:p>
        </p:txBody>
      </p:sp>
    </p:spTree>
    <p:extLst>
      <p:ext uri="{BB962C8B-B14F-4D97-AF65-F5344CB8AC3E}">
        <p14:creationId xmlns:p14="http://schemas.microsoft.com/office/powerpoint/2010/main" val="554303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1440" y="60960"/>
            <a:ext cx="8961120" cy="6720840"/>
          </a:xfrm>
          <a:prstGeom prst="rect">
            <a:avLst/>
          </a:prstGeom>
          <a:ln>
            <a:solidFill>
              <a:srgbClr val="00B050"/>
            </a:solidFill>
          </a:ln>
        </p:spPr>
      </p:pic>
      <p:sp>
        <p:nvSpPr>
          <p:cNvPr id="3" name="Subtitle 2"/>
          <p:cNvSpPr>
            <a:spLocks noGrp="1"/>
          </p:cNvSpPr>
          <p:nvPr>
            <p:ph type="subTitle" idx="1"/>
          </p:nvPr>
        </p:nvSpPr>
        <p:spPr>
          <a:xfrm>
            <a:off x="1371600" y="3200400"/>
            <a:ext cx="6400800" cy="685800"/>
          </a:xfrm>
        </p:spPr>
        <p:txBody>
          <a:bodyPr anchor="ct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1816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00217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160099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41909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57312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86838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 The Well @STSA 2013</a:t>
            </a: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267623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 The Well @STSA 2013</a:t>
            </a: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72738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 The Well @STSA 2013</a:t>
            </a: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97994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344591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 The Well @STSA 2013</a:t>
            </a: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0E3F2E-A2D0-40F0-8CEE-11EB8B68B3FC}" type="slidenum">
              <a:rPr lang="en-US" smtClean="0"/>
              <a:t>‹#›</a:t>
            </a:fld>
            <a:endParaRPr lang="en-US" dirty="0"/>
          </a:p>
        </p:txBody>
      </p:sp>
    </p:spTree>
    <p:extLst>
      <p:ext uri="{BB962C8B-B14F-4D97-AF65-F5344CB8AC3E}">
        <p14:creationId xmlns:p14="http://schemas.microsoft.com/office/powerpoint/2010/main" val="868672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microsoft.com/office/2007/relationships/hdphoto" Target="../media/hdphoto3.wdp"/><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2.wdp"/><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 Id="rId22" Type="http://schemas.microsoft.com/office/2007/relationships/hdphoto" Target="../media/hdphoto5.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backgroundRemoval t="0" b="44583" l="67278" r="100000">
                        <a14:foregroundMark x1="71833" y1="7167" x2="71833" y2="7167"/>
                        <a14:foregroundMark x1="71611" y1="4583" x2="71389" y2="8083"/>
                      </a14:backgroundRemoval>
                    </a14:imgEffect>
                  </a14:imgLayer>
                </a14:imgProps>
              </a:ext>
              <a:ext uri="{28A0092B-C50C-407E-A947-70E740481C1C}">
                <a14:useLocalDpi xmlns:a14="http://schemas.microsoft.com/office/drawing/2010/main" val="0"/>
              </a:ext>
            </a:extLst>
          </a:blip>
          <a:srcRect l="67167" b="55242"/>
          <a:stretch/>
        </p:blipFill>
        <p:spPr>
          <a:xfrm>
            <a:off x="7181836" y="68580"/>
            <a:ext cx="1870724" cy="1912619"/>
          </a:xfrm>
          <a:prstGeom prst="rect">
            <a:avLst/>
          </a:prstGeom>
          <a:ln w="57150">
            <a:noFill/>
          </a:ln>
        </p:spPr>
      </p:pic>
      <p:sp>
        <p:nvSpPr>
          <p:cNvPr id="2" name="Title Placeholder 1"/>
          <p:cNvSpPr>
            <a:spLocks noGrp="1"/>
          </p:cNvSpPr>
          <p:nvPr>
            <p:ph type="title"/>
          </p:nvPr>
        </p:nvSpPr>
        <p:spPr>
          <a:xfrm>
            <a:off x="1219200" y="609600"/>
            <a:ext cx="689799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3992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 The Well @STSA 2013</a:t>
            </a:r>
            <a:endParaRPr lang="en-US" dirty="0"/>
          </a:p>
        </p:txBody>
      </p:sp>
      <p:pic>
        <p:nvPicPr>
          <p:cNvPr id="1026"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backgroundRemoval t="0" b="100000" l="0" r="99816">
                        <a14:foregroundMark x1="6066" y1="12500" x2="1287" y2="18750"/>
                        <a14:foregroundMark x1="8824" y1="55000" x2="9926" y2="86250"/>
                        <a14:foregroundMark x1="18015" y1="36250" x2="18382" y2="66250"/>
                        <a14:foregroundMark x1="18015" y1="17500" x2="18015" y2="17500"/>
                        <a14:foregroundMark x1="23897" y1="33750" x2="20772" y2="46250"/>
                        <a14:foregroundMark x1="26471" y1="35000" x2="26471" y2="58750"/>
                        <a14:foregroundMark x1="26838" y1="17500" x2="26838" y2="17500"/>
                        <a14:foregroundMark x1="31250" y1="23750" x2="31434" y2="66250"/>
                        <a14:foregroundMark x1="35478" y1="40000" x2="36213" y2="61250"/>
                        <a14:foregroundMark x1="47243" y1="33750" x2="48713" y2="35000"/>
                        <a14:foregroundMark x1="52757" y1="23750" x2="52757" y2="65000"/>
                        <a14:foregroundMark x1="68199" y1="43750" x2="69485" y2="60000"/>
                        <a14:foregroundMark x1="84743" y1="43750" x2="85294" y2="35000"/>
                        <a14:foregroundMark x1="93934" y1="50000" x2="94301" y2="66250"/>
                        <a14:foregroundMark x1="97059" y1="21250" x2="97426" y2="56250"/>
                        <a14:backgroundMark x1="24632" y1="90000" x2="97426" y2="87500"/>
                        <a14:backgroundMark x1="12500" y1="57500" x2="12500" y2="57500"/>
                        <a14:backgroundMark x1="6985" y1="86250" x2="1838" y2="92500"/>
                        <a14:backgroundMark x1="1838" y1="51250" x2="1838" y2="51250"/>
                        <a14:backgroundMark x1="47059" y1="55000" x2="47059" y2="55000"/>
                        <a14:backgroundMark x1="90809" y1="56250" x2="90809"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3328416" y="6423660"/>
            <a:ext cx="2487168"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ackgroundRemoval t="0" b="29583" l="0" r="24056"/>
                    </a14:imgEffect>
                  </a14:imgLayer>
                </a14:imgProps>
              </a:ext>
              <a:ext uri="{28A0092B-C50C-407E-A947-70E740481C1C}">
                <a14:useLocalDpi xmlns:a14="http://schemas.microsoft.com/office/drawing/2010/main" val="0"/>
              </a:ext>
            </a:extLst>
          </a:blip>
          <a:srcRect t="1" r="76070" b="70080"/>
          <a:stretch/>
        </p:blipFill>
        <p:spPr>
          <a:xfrm>
            <a:off x="76200" y="76200"/>
            <a:ext cx="1300190" cy="1219200"/>
          </a:xfrm>
          <a:prstGeom prst="rect">
            <a:avLst/>
          </a:prstGeom>
          <a:ln w="57150">
            <a:noFill/>
          </a:ln>
        </p:spPr>
      </p:pic>
      <p:sp>
        <p:nvSpPr>
          <p:cNvPr id="8" name="Rectangle 7"/>
          <p:cNvSpPr/>
          <p:nvPr userDrawn="1"/>
        </p:nvSpPr>
        <p:spPr>
          <a:xfrm>
            <a:off x="91440" y="68580"/>
            <a:ext cx="8961120" cy="67208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userDrawn="1"/>
        </p:nvPicPr>
        <p:blipFill rotWithShape="1">
          <a:blip r:embed="rId19" cstate="print">
            <a:extLst>
              <a:ext uri="{BEBA8EAE-BF5A-486C-A8C5-ECC9F3942E4B}">
                <a14:imgProps xmlns:a14="http://schemas.microsoft.com/office/drawing/2010/main">
                  <a14:imgLayer r:embed="rId20">
                    <a14:imgEffect>
                      <a14:backgroundRemoval t="74844" b="99286" l="75067" r="99664"/>
                    </a14:imgEffect>
                    <a14:imgEffect>
                      <a14:saturation sat="300000"/>
                    </a14:imgEffect>
                  </a14:imgLayer>
                </a14:imgProps>
              </a:ext>
              <a:ext uri="{28A0092B-C50C-407E-A947-70E740481C1C}">
                <a14:useLocalDpi xmlns:a14="http://schemas.microsoft.com/office/drawing/2010/main" val="0"/>
              </a:ext>
            </a:extLst>
          </a:blip>
          <a:srcRect l="75023" t="74875"/>
          <a:stretch/>
        </p:blipFill>
        <p:spPr bwMode="auto">
          <a:xfrm>
            <a:off x="7657522" y="5732145"/>
            <a:ext cx="1395038" cy="1057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rotWithShape="1">
          <a:blip r:embed="rId21">
            <a:extLst>
              <a:ext uri="{BEBA8EAE-BF5A-486C-A8C5-ECC9F3942E4B}">
                <a14:imgProps xmlns:a14="http://schemas.microsoft.com/office/drawing/2010/main">
                  <a14:imgLayer r:embed="rId22">
                    <a14:imgEffect>
                      <a14:backgroundRemoval t="34612" b="75022" l="89113" r="100000"/>
                    </a14:imgEffect>
                    <a14:imgEffect>
                      <a14:saturation sat="400000"/>
                    </a14:imgEffect>
                  </a14:imgLayer>
                </a14:imgProps>
              </a:ext>
              <a:ext uri="{28A0092B-C50C-407E-A947-70E740481C1C}">
                <a14:useLocalDpi xmlns:a14="http://schemas.microsoft.com/office/drawing/2010/main" val="0"/>
              </a:ext>
            </a:extLst>
          </a:blip>
          <a:srcRect l="88069" t="34421" b="24023"/>
          <a:stretch/>
        </p:blipFill>
        <p:spPr bwMode="auto">
          <a:xfrm>
            <a:off x="8025205" y="2366682"/>
            <a:ext cx="1082283" cy="28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5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762000"/>
          </a:xfrm>
        </p:spPr>
        <p:txBody>
          <a:bodyPr>
            <a:normAutofit/>
          </a:bodyPr>
          <a:lstStyle/>
          <a:p>
            <a:r>
              <a:rPr lang="en-US" b="1" dirty="0" smtClean="0"/>
              <a:t>Week 3: Solitude</a:t>
            </a:r>
          </a:p>
        </p:txBody>
      </p:sp>
    </p:spTree>
    <p:extLst>
      <p:ext uri="{BB962C8B-B14F-4D97-AF65-F5344CB8AC3E}">
        <p14:creationId xmlns:p14="http://schemas.microsoft.com/office/powerpoint/2010/main" val="44304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391400" cy="4876800"/>
          </a:xfrm>
        </p:spPr>
        <p:txBody>
          <a:bodyPr>
            <a:noAutofit/>
          </a:bodyPr>
          <a:lstStyle/>
          <a:p>
            <a:pPr marL="0" indent="0">
              <a:buNone/>
            </a:pPr>
            <a:r>
              <a:rPr lang="en-US" sz="3400" i="1" dirty="0"/>
              <a:t>When Jesus heard it, </a:t>
            </a:r>
            <a:r>
              <a:rPr lang="en-US" sz="3400" i="1" u="sng" dirty="0"/>
              <a:t>He departed from there by boat to a deserted place by Himself</a:t>
            </a:r>
            <a:r>
              <a:rPr lang="en-US" sz="3400" i="1" dirty="0"/>
              <a:t>. But when the multitudes heard it, they followed Him on foot from the cities. </a:t>
            </a:r>
            <a:r>
              <a:rPr lang="en-US" sz="3400" i="1" dirty="0" smtClean="0"/>
              <a:t>And </a:t>
            </a:r>
            <a:r>
              <a:rPr lang="en-US" sz="3400" i="1" dirty="0"/>
              <a:t>when Jesus went out He saw a great multitude; and He was moved with compassion for them, and healed their sick.”  Matthew </a:t>
            </a:r>
            <a:r>
              <a:rPr lang="en-US" sz="3400" i="1" dirty="0" smtClean="0"/>
              <a:t>14:13-14</a:t>
            </a:r>
            <a:endParaRPr lang="en-US" sz="3400"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3696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391400" cy="4572000"/>
          </a:xfrm>
        </p:spPr>
        <p:txBody>
          <a:bodyPr>
            <a:normAutofit/>
          </a:bodyPr>
          <a:lstStyle/>
          <a:p>
            <a:pPr marL="0" indent="0">
              <a:buNone/>
            </a:pPr>
            <a:r>
              <a:rPr lang="en-US" sz="3600" i="1" dirty="0" smtClean="0"/>
              <a:t>“</a:t>
            </a:r>
            <a:r>
              <a:rPr lang="en-US" sz="3600" i="1" dirty="0"/>
              <a:t>And when He had sent the multitudes away, He went up on the mountain by Himself to pray. Now when evening came, </a:t>
            </a:r>
            <a:r>
              <a:rPr lang="en-US" sz="3600" i="1" u="sng" dirty="0"/>
              <a:t>He was alone there</a:t>
            </a:r>
            <a:r>
              <a:rPr lang="en-US" sz="3600" i="1" dirty="0"/>
              <a:t>.”  Matthew 14:23</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228707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400"/>
            <a:ext cx="7315200" cy="3429000"/>
          </a:xfrm>
        </p:spPr>
        <p:txBody>
          <a:bodyPr>
            <a:normAutofit/>
          </a:bodyPr>
          <a:lstStyle/>
          <a:p>
            <a:pPr marL="0" indent="0">
              <a:buNone/>
            </a:pPr>
            <a:endParaRPr lang="en-US" sz="3600"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Title 1"/>
          <p:cNvSpPr>
            <a:spLocks noGrp="1"/>
          </p:cNvSpPr>
          <p:nvPr>
            <p:ph type="title"/>
          </p:nvPr>
        </p:nvSpPr>
        <p:spPr>
          <a:xfrm>
            <a:off x="1219200" y="609600"/>
            <a:ext cx="6897998" cy="1676400"/>
          </a:xfrm>
        </p:spPr>
        <p:txBody>
          <a:bodyPr>
            <a:normAutofit/>
          </a:bodyPr>
          <a:lstStyle/>
          <a:p>
            <a:r>
              <a:rPr lang="en-US" sz="4000" i="1" dirty="0" smtClean="0">
                <a:solidFill>
                  <a:srgbClr val="C00000"/>
                </a:solidFill>
              </a:rPr>
              <a:t>But what about community?</a:t>
            </a:r>
            <a:endParaRPr lang="en-US" sz="5400" i="1" u="sng" dirty="0">
              <a:solidFill>
                <a:srgbClr val="C00000"/>
              </a:solidFill>
            </a:endParaRPr>
          </a:p>
        </p:txBody>
      </p:sp>
      <p:pic>
        <p:nvPicPr>
          <p:cNvPr id="5122" name="Picture 2" descr="http://www.eventcamp.org/wp-content/uploads/2010/10/community-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303146"/>
            <a:ext cx="38100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8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Title 1"/>
          <p:cNvSpPr>
            <a:spLocks noGrp="1"/>
          </p:cNvSpPr>
          <p:nvPr>
            <p:ph type="title"/>
          </p:nvPr>
        </p:nvSpPr>
        <p:spPr>
          <a:xfrm>
            <a:off x="1219200" y="609600"/>
            <a:ext cx="6897998" cy="2286000"/>
          </a:xfrm>
        </p:spPr>
        <p:txBody>
          <a:bodyPr>
            <a:normAutofit/>
          </a:bodyPr>
          <a:lstStyle/>
          <a:p>
            <a:r>
              <a:rPr lang="en-US" sz="4000" i="1" dirty="0" smtClean="0">
                <a:solidFill>
                  <a:srgbClr val="C00000"/>
                </a:solidFill>
              </a:rPr>
              <a:t>So solitude means I just </a:t>
            </a:r>
            <a:br>
              <a:rPr lang="en-US" sz="4000" i="1" dirty="0" smtClean="0">
                <a:solidFill>
                  <a:srgbClr val="C00000"/>
                </a:solidFill>
              </a:rPr>
            </a:br>
            <a:r>
              <a:rPr lang="en-US" sz="4000" i="1" dirty="0" smtClean="0">
                <a:solidFill>
                  <a:srgbClr val="C00000"/>
                </a:solidFill>
              </a:rPr>
              <a:t>need to be quiet more?</a:t>
            </a:r>
            <a:endParaRPr lang="en-US" sz="5400" i="1" u="sng" dirty="0">
              <a:solidFill>
                <a:srgbClr val="C00000"/>
              </a:solidFill>
            </a:endParaRPr>
          </a:p>
        </p:txBody>
      </p:sp>
      <p:pic>
        <p:nvPicPr>
          <p:cNvPr id="6146" name="Picture 2" descr="http://2.bp.blogspot.com/-8oxlPVX-KVw/TZG8VBLCnzI/AAAAAAAAAYw/90XrnaWb9Yc/s1600/tape_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76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51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Title 1"/>
          <p:cNvSpPr>
            <a:spLocks noGrp="1"/>
          </p:cNvSpPr>
          <p:nvPr>
            <p:ph type="title"/>
          </p:nvPr>
        </p:nvSpPr>
        <p:spPr>
          <a:xfrm>
            <a:off x="1219200" y="609600"/>
            <a:ext cx="6400800" cy="4876800"/>
          </a:xfrm>
        </p:spPr>
        <p:txBody>
          <a:bodyPr>
            <a:normAutofit/>
          </a:bodyPr>
          <a:lstStyle/>
          <a:p>
            <a:r>
              <a:rPr lang="en-US" sz="4000" dirty="0" smtClean="0"/>
              <a:t>Solitude is more than silence.</a:t>
            </a:r>
            <a:br>
              <a:rPr lang="en-US" sz="4000" dirty="0" smtClean="0"/>
            </a:br>
            <a:r>
              <a:rPr lang="en-US" sz="4000" dirty="0"/>
              <a:t>I</a:t>
            </a:r>
            <a:r>
              <a:rPr lang="en-US" sz="4000" dirty="0" smtClean="0"/>
              <a:t>t is listening.</a:t>
            </a:r>
            <a:endParaRPr lang="en-US" sz="5400" u="sng" dirty="0"/>
          </a:p>
        </p:txBody>
      </p:sp>
    </p:spTree>
    <p:extLst>
      <p:ext uri="{BB962C8B-B14F-4D97-AF65-F5344CB8AC3E}">
        <p14:creationId xmlns:p14="http://schemas.microsoft.com/office/powerpoint/2010/main" val="711519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391400" cy="4572000"/>
          </a:xfrm>
        </p:spPr>
        <p:txBody>
          <a:bodyPr>
            <a:normAutofit/>
          </a:bodyPr>
          <a:lstStyle/>
          <a:p>
            <a:pPr marL="0" indent="0">
              <a:buNone/>
            </a:pPr>
            <a:r>
              <a:rPr lang="en-US" sz="3600" i="1" dirty="0" smtClean="0"/>
              <a:t>“</a:t>
            </a:r>
            <a:r>
              <a:rPr lang="en-US" sz="3600" i="1" dirty="0"/>
              <a:t>It is good for a man to bear the yoke in his youth.  Let him sit alone and keep silent”  Lamentations 3:27-28</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856355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391400" cy="4876800"/>
          </a:xfrm>
        </p:spPr>
        <p:txBody>
          <a:bodyPr>
            <a:noAutofit/>
          </a:bodyPr>
          <a:lstStyle/>
          <a:p>
            <a:pPr marL="0" indent="0">
              <a:buNone/>
            </a:pPr>
            <a:r>
              <a:rPr lang="en-US" sz="3400" i="1" dirty="0" smtClean="0"/>
              <a:t>“Guard </a:t>
            </a:r>
            <a:r>
              <a:rPr lang="en-US" sz="3400" i="1" dirty="0"/>
              <a:t>your steps when you go to the house of God. </a:t>
            </a:r>
            <a:r>
              <a:rPr lang="en-US" sz="3400" i="1" u="sng" dirty="0"/>
              <a:t>Go near to listen </a:t>
            </a:r>
            <a:r>
              <a:rPr lang="en-US" sz="3400" i="1" dirty="0"/>
              <a:t>rather than to offer the sacrifice of fools, who do not know that they do wrong.  Do not be quick with your mouth, do not be hasty in your heart to utter anything before God.  God is in heaven and you are on earth, </a:t>
            </a:r>
            <a:r>
              <a:rPr lang="en-US" sz="3400" i="1" u="sng" dirty="0"/>
              <a:t>so let your words be few</a:t>
            </a:r>
            <a:r>
              <a:rPr lang="en-US" sz="3400" i="1" dirty="0" smtClean="0"/>
              <a:t>.” Ecclesiastes </a:t>
            </a:r>
            <a:r>
              <a:rPr lang="en-US" sz="3400" i="1" dirty="0"/>
              <a:t>5:1-2 </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856355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Steps Into Solitude</a:t>
            </a:r>
            <a:endParaRPr lang="en-US" dirty="0">
              <a:solidFill>
                <a:srgbClr val="C00000"/>
              </a:solidFill>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endParaRPr lang="en-US" sz="3600" b="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861613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Steps Into Solitude</a:t>
            </a:r>
            <a:endParaRPr lang="en-US" dirty="0">
              <a:solidFill>
                <a:srgbClr val="C00000"/>
              </a:solidFill>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b="1" u="sng" dirty="0" smtClean="0"/>
              <a:t>Withdraw Weekly</a:t>
            </a:r>
            <a:r>
              <a:rPr lang="en-US" sz="3600" b="1" dirty="0" smtClean="0"/>
              <a:t>:  schedule times for solitude/silence</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25126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391400" cy="4343400"/>
          </a:xfrm>
        </p:spPr>
        <p:txBody>
          <a:bodyPr>
            <a:normAutofit/>
          </a:bodyPr>
          <a:lstStyle/>
          <a:p>
            <a:pPr marL="0" indent="0">
              <a:buNone/>
            </a:pPr>
            <a:r>
              <a:rPr lang="en-US" sz="3600" i="1" dirty="0" smtClean="0"/>
              <a:t>“</a:t>
            </a:r>
            <a:r>
              <a:rPr lang="en-US" sz="3600" i="1" dirty="0"/>
              <a:t>Therefore I run thus: not with uncertainty. Thus I fight: not as one who beats the air.”  1 Corinthians 9:26</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90820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4953000"/>
          </a:xfrm>
        </p:spPr>
        <p:txBody>
          <a:bodyPr>
            <a:normAutofit/>
          </a:bodyPr>
          <a:lstStyle/>
          <a:p>
            <a:pPr marL="0" indent="0">
              <a:buNone/>
            </a:pPr>
            <a:r>
              <a:rPr lang="en-US" sz="3400" i="1" dirty="0"/>
              <a:t>“For he who sows to his flesh will of the flesh reap corruption, but he who sows to the Spirit will of the Spirit reap everlasting life.”  Galatians </a:t>
            </a:r>
            <a:r>
              <a:rPr lang="en-US" sz="3400" i="1" dirty="0" smtClean="0"/>
              <a:t>6:8</a:t>
            </a:r>
            <a:endParaRPr lang="en-US" sz="3400"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1026" name="Picture 2" descr="http://images.fineartamerica.com/images-medium-large/the-sower-sowing-the-seed-english-scho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124200"/>
            <a:ext cx="233984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3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Steps Into Solitude</a:t>
            </a:r>
            <a:endParaRPr lang="en-US" dirty="0">
              <a:solidFill>
                <a:srgbClr val="C00000"/>
              </a:solidFill>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u="sng" dirty="0" smtClean="0"/>
              <a:t>Withdraw Weekly</a:t>
            </a:r>
            <a:r>
              <a:rPr lang="en-US" sz="3600" dirty="0" smtClean="0"/>
              <a:t>:  schedule times for solitude/silence</a:t>
            </a:r>
          </a:p>
          <a:p>
            <a:pPr marL="742950" indent="-742950">
              <a:buFont typeface="+mj-lt"/>
              <a:buAutoNum type="arabicPeriod"/>
            </a:pPr>
            <a:endParaRPr lang="en-US" sz="1500" dirty="0" smtClean="0"/>
          </a:p>
          <a:p>
            <a:pPr marL="742950" indent="-742950">
              <a:buFont typeface="+mj-lt"/>
              <a:buAutoNum type="arabicPeriod"/>
            </a:pPr>
            <a:r>
              <a:rPr lang="en-US" sz="3600" b="1" u="sng" dirty="0" smtClean="0"/>
              <a:t>Divert Daily</a:t>
            </a:r>
            <a:r>
              <a:rPr lang="en-US" sz="3600" b="1" dirty="0" smtClean="0"/>
              <a:t>: take time out to be still</a:t>
            </a:r>
          </a:p>
          <a:p>
            <a:pPr marL="742950" indent="-742950">
              <a:buFont typeface="+mj-lt"/>
              <a:buAutoNum type="arabicPeriod"/>
            </a:pPr>
            <a:endParaRPr lang="en-US" sz="1500" u="sng" dirty="0" smtClean="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216768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7391400" cy="4267200"/>
          </a:xfrm>
        </p:spPr>
        <p:txBody>
          <a:bodyPr>
            <a:normAutofit/>
          </a:bodyPr>
          <a:lstStyle/>
          <a:p>
            <a:pPr marL="0" indent="0">
              <a:buNone/>
            </a:pPr>
            <a:r>
              <a:rPr lang="en-US" sz="3600" i="1" dirty="0"/>
              <a:t>“Be still, and know that I am God”  Psalm 46:10</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908205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Steps Into Solitude</a:t>
            </a:r>
            <a:endParaRPr lang="en-US" dirty="0">
              <a:solidFill>
                <a:srgbClr val="C00000"/>
              </a:solidFill>
            </a:endParaRP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u="sng" dirty="0" smtClean="0"/>
              <a:t>Withdraw Weekly</a:t>
            </a:r>
            <a:r>
              <a:rPr lang="en-US" sz="3600" dirty="0" smtClean="0"/>
              <a:t>:  schedule times for solitude/silence</a:t>
            </a:r>
          </a:p>
          <a:p>
            <a:pPr marL="742950" indent="-742950">
              <a:buFont typeface="+mj-lt"/>
              <a:buAutoNum type="arabicPeriod"/>
            </a:pPr>
            <a:endParaRPr lang="en-US" sz="1500" dirty="0" smtClean="0"/>
          </a:p>
          <a:p>
            <a:pPr marL="742950" indent="-742950">
              <a:buFont typeface="+mj-lt"/>
              <a:buAutoNum type="arabicPeriod"/>
            </a:pPr>
            <a:r>
              <a:rPr lang="en-US" sz="3600" u="sng" dirty="0" smtClean="0"/>
              <a:t>Divert Daily</a:t>
            </a:r>
            <a:r>
              <a:rPr lang="en-US" sz="3600" dirty="0" smtClean="0"/>
              <a:t>: take time out to be still</a:t>
            </a:r>
          </a:p>
          <a:p>
            <a:pPr marL="742950" indent="-742950">
              <a:buFont typeface="+mj-lt"/>
              <a:buAutoNum type="arabicPeriod"/>
            </a:pPr>
            <a:endParaRPr lang="en-US" sz="1500" u="sng" dirty="0" smtClean="0"/>
          </a:p>
          <a:p>
            <a:pPr marL="742950" indent="-742950">
              <a:buFont typeface="+mj-lt"/>
              <a:buAutoNum type="arabicPeriod"/>
            </a:pPr>
            <a:r>
              <a:rPr lang="en-US" sz="3600" b="1" u="sng" dirty="0" smtClean="0"/>
              <a:t>Abandon Annually</a:t>
            </a:r>
            <a:r>
              <a:rPr lang="en-US" sz="3600" b="1" dirty="0" smtClean="0"/>
              <a:t>: plan 2-3 times of retreat per year</a:t>
            </a:r>
            <a:endParaRPr lang="en-US" sz="3600" b="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894534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7391400" cy="3048000"/>
          </a:xfrm>
        </p:spPr>
        <p:txBody>
          <a:bodyPr>
            <a:normAutofit/>
          </a:bodyPr>
          <a:lstStyle/>
          <a:p>
            <a:pPr marL="0" indent="0">
              <a:buNone/>
            </a:pPr>
            <a:r>
              <a:rPr lang="en-US" i="1" dirty="0"/>
              <a:t>“And the Lord said, “Shall I hide from Abraham what I am doing, since Abraham shall surely become a great and mighty nation, and all the nations of the earth shall be blessed in him?”  Genesis 18:18</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
        <p:nvSpPr>
          <p:cNvPr id="5" name="Title 1"/>
          <p:cNvSpPr>
            <a:spLocks noGrp="1"/>
          </p:cNvSpPr>
          <p:nvPr>
            <p:ph type="title"/>
          </p:nvPr>
        </p:nvSpPr>
        <p:spPr>
          <a:xfrm>
            <a:off x="990600" y="1066800"/>
            <a:ext cx="6897998" cy="1828800"/>
          </a:xfrm>
        </p:spPr>
        <p:txBody>
          <a:bodyPr>
            <a:normAutofit/>
          </a:bodyPr>
          <a:lstStyle/>
          <a:p>
            <a:r>
              <a:rPr lang="en-US" sz="4000" dirty="0" smtClean="0">
                <a:solidFill>
                  <a:srgbClr val="C00000"/>
                </a:solidFill>
              </a:rPr>
              <a:t>God’s purposes are not </a:t>
            </a:r>
            <a:r>
              <a:rPr lang="en-US" sz="4000" i="1" u="sng" dirty="0" smtClean="0">
                <a:solidFill>
                  <a:srgbClr val="C00000"/>
                </a:solidFill>
              </a:rPr>
              <a:t>reasoned</a:t>
            </a:r>
            <a:r>
              <a:rPr lang="en-US" sz="4000" dirty="0" smtClean="0">
                <a:solidFill>
                  <a:srgbClr val="C00000"/>
                </a:solidFill>
              </a:rPr>
              <a:t>, they are </a:t>
            </a:r>
            <a:r>
              <a:rPr lang="en-US" sz="4000" i="1" u="sng" dirty="0" smtClean="0">
                <a:solidFill>
                  <a:srgbClr val="C00000"/>
                </a:solidFill>
              </a:rPr>
              <a:t>revealed</a:t>
            </a:r>
            <a:endParaRPr lang="en-US" sz="4000" i="1" u="sng" dirty="0">
              <a:solidFill>
                <a:srgbClr val="C00000"/>
              </a:solidFill>
            </a:endParaRPr>
          </a:p>
        </p:txBody>
      </p:sp>
    </p:spTree>
    <p:extLst>
      <p:ext uri="{BB962C8B-B14F-4D97-AF65-F5344CB8AC3E}">
        <p14:creationId xmlns:p14="http://schemas.microsoft.com/office/powerpoint/2010/main" val="908205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905000"/>
            <a:ext cx="4419600" cy="4724400"/>
          </a:xfrm>
        </p:spPr>
        <p:txBody>
          <a:bodyPr>
            <a:normAutofit/>
          </a:bodyPr>
          <a:lstStyle/>
          <a:p>
            <a:pPr marL="0" indent="0" algn="ctr">
              <a:buNone/>
            </a:pPr>
            <a:r>
              <a:rPr lang="en-US" sz="4000" b="1" i="1" dirty="0"/>
              <a:t>"And He said to them, “Come aside by yourselves to a deserted place and rest a while."  </a:t>
            </a:r>
            <a:endParaRPr lang="en-US" sz="4000" b="1" i="1" dirty="0" smtClean="0"/>
          </a:p>
          <a:p>
            <a:pPr marL="0" indent="0" algn="ctr">
              <a:buNone/>
            </a:pPr>
            <a:r>
              <a:rPr lang="en-US" sz="4000" b="1" i="1" dirty="0" smtClean="0"/>
              <a:t>Mark 6:31</a:t>
            </a:r>
            <a:endParaRPr lang="en-US" sz="3600" b="1"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8196" name="Picture 4" descr="http://churchofsaintpaul.files.wordpress.com/2012/12/knocking-2.jpg?w=205&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2971800" cy="433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37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5" name="Picture 4" descr="C:\Users\Peter Karras\Desktop\Katie Karras\STSA\The Well\Spiritual Sweat\Poster(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30" b="37480"/>
          <a:stretch/>
        </p:blipFill>
        <p:spPr bwMode="auto">
          <a:xfrm>
            <a:off x="990600" y="678543"/>
            <a:ext cx="689259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12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SOLITUDE</a:t>
            </a:r>
            <a:endParaRPr lang="en-US" sz="5400" dirty="0">
              <a:solidFill>
                <a:srgbClr val="C00000"/>
              </a:solidFill>
            </a:endParaRP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2052" name="Picture 4" descr="http://thinkmagis.com/sites/default/files/1/solitu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599"/>
            <a:ext cx="49530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9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7391400" cy="4038600"/>
          </a:xfrm>
        </p:spPr>
        <p:txBody>
          <a:bodyPr>
            <a:normAutofit/>
          </a:bodyPr>
          <a:lstStyle/>
          <a:p>
            <a:pPr marL="0" indent="0" algn="ctr">
              <a:buNone/>
            </a:pPr>
            <a:r>
              <a:rPr lang="en-US" sz="3400" i="1" dirty="0" smtClean="0"/>
              <a:t>“The </a:t>
            </a:r>
            <a:r>
              <a:rPr lang="en-US" sz="3400" b="1" i="1" dirty="0" smtClean="0"/>
              <a:t>peace of God</a:t>
            </a:r>
            <a:r>
              <a:rPr lang="en-US" sz="3400" i="1" dirty="0" smtClean="0"/>
              <a:t>, </a:t>
            </a:r>
            <a:r>
              <a:rPr lang="en-US" sz="3400" i="1" dirty="0"/>
              <a:t>which surpasses all understanding, will guard your hearts and minds through Christ Jesus.”  Philippians 4:7</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330991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en-US" sz="3600" dirty="0" smtClean="0"/>
              <a:t>Solitude = </a:t>
            </a:r>
            <a:r>
              <a:rPr lang="en-US" sz="3600" b="1" i="1" u="sng" dirty="0" smtClean="0"/>
              <a:t>‘being alone with God’</a:t>
            </a:r>
            <a:endParaRPr lang="en-US" sz="3600" b="1" i="1" u="sng"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3074" name="Picture 2" descr="https://sphotos-b.xx.fbcdn.net/hphotos-ash3/11540_1239426999428_339710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7245"/>
            <a:ext cx="5486400" cy="441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7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876800"/>
          </a:xfrm>
        </p:spPr>
        <p:txBody>
          <a:bodyPr>
            <a:normAutofit/>
          </a:bodyPr>
          <a:lstStyle/>
          <a:p>
            <a:pPr marL="0" indent="0">
              <a:buNone/>
            </a:pPr>
            <a:r>
              <a:rPr lang="en-US" sz="3600" i="1" dirty="0"/>
              <a:t>“Now in the morning, having risen a long while before daylight, </a:t>
            </a:r>
            <a:r>
              <a:rPr lang="en-US" sz="3600" i="1" u="sng" dirty="0"/>
              <a:t>He went out and departed to a solitary place</a:t>
            </a:r>
            <a:r>
              <a:rPr lang="en-US" sz="3600" i="1" dirty="0"/>
              <a:t>; and there He prayed.”  Mark </a:t>
            </a:r>
            <a:r>
              <a:rPr lang="en-US" sz="3600" i="1" dirty="0" smtClean="0"/>
              <a:t>1:35</a:t>
            </a:r>
            <a:endParaRPr lang="en-US" sz="3600" i="1"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1857088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4876800"/>
          </a:xfrm>
        </p:spPr>
        <p:txBody>
          <a:bodyPr>
            <a:normAutofit/>
          </a:bodyPr>
          <a:lstStyle/>
          <a:p>
            <a:pPr marL="0" indent="0">
              <a:buNone/>
            </a:pPr>
            <a:r>
              <a:rPr lang="en-US" sz="3600" i="1" dirty="0" smtClean="0"/>
              <a:t>“</a:t>
            </a:r>
            <a:r>
              <a:rPr lang="en-US" sz="3600" i="1" dirty="0"/>
              <a:t>However, the report went around concerning Him all the more; and great multitudes came together to hear, and to be healed by Him of their infirmities. </a:t>
            </a:r>
            <a:r>
              <a:rPr lang="en-US" sz="3600" i="1" dirty="0" smtClean="0"/>
              <a:t> </a:t>
            </a:r>
            <a:r>
              <a:rPr lang="en-US" sz="3600" i="1" u="sng" dirty="0" smtClean="0"/>
              <a:t>So </a:t>
            </a:r>
            <a:r>
              <a:rPr lang="en-US" sz="3600" i="1" u="sng" dirty="0"/>
              <a:t>He Himself often withdrew</a:t>
            </a:r>
            <a:r>
              <a:rPr lang="en-US" sz="3600" i="1" dirty="0"/>
              <a:t> into the wilderness and prayed.”  Luke 5:16</a:t>
            </a:r>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spTree>
    <p:extLst>
      <p:ext uri="{BB962C8B-B14F-4D97-AF65-F5344CB8AC3E}">
        <p14:creationId xmlns:p14="http://schemas.microsoft.com/office/powerpoint/2010/main" val="401145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84208"/>
            <a:ext cx="4724400" cy="2292592"/>
          </a:xfrm>
        </p:spPr>
        <p:txBody>
          <a:bodyPr>
            <a:normAutofit/>
          </a:bodyPr>
          <a:lstStyle/>
          <a:p>
            <a:pPr marL="0" indent="0" algn="ctr">
              <a:buNone/>
            </a:pPr>
            <a:r>
              <a:rPr lang="en-US" sz="3600" dirty="0" smtClean="0"/>
              <a:t>Purpose = </a:t>
            </a:r>
            <a:r>
              <a:rPr lang="en-US" sz="3600" b="1" i="1" u="sng" dirty="0" smtClean="0"/>
              <a:t>to enable me to handle the world</a:t>
            </a:r>
            <a:endParaRPr lang="en-US" sz="3600" b="1" i="1" u="sng" dirty="0"/>
          </a:p>
        </p:txBody>
      </p:sp>
      <p:sp>
        <p:nvSpPr>
          <p:cNvPr id="4" name="Date Placeholder 3"/>
          <p:cNvSpPr>
            <a:spLocks noGrp="1"/>
          </p:cNvSpPr>
          <p:nvPr>
            <p:ph type="dt" sz="half" idx="10"/>
          </p:nvPr>
        </p:nvSpPr>
        <p:spPr/>
        <p:txBody>
          <a:bodyPr/>
          <a:lstStyle/>
          <a:p>
            <a:r>
              <a:rPr lang="en-US" dirty="0" smtClean="0"/>
              <a:t>© The Well @STSA 2013</a:t>
            </a:r>
            <a:endParaRPr lang="en-US" dirty="0"/>
          </a:p>
        </p:txBody>
      </p:sp>
      <p:pic>
        <p:nvPicPr>
          <p:cNvPr id="4099" name="Picture 3" descr="C:\Users\Fr Anthony\Desktop\scout-be-prepa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199"/>
            <a:ext cx="2864152" cy="409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8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697</Words>
  <Application>Microsoft Office PowerPoint</Application>
  <PresentationFormat>On-screen Show (4:3)</PresentationFormat>
  <Paragraphs>80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SOLITUDE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what about community?</vt:lpstr>
      <vt:lpstr>So solitude means I just  need to be quiet more?</vt:lpstr>
      <vt:lpstr>Solitude is more than silence. It is listening.</vt:lpstr>
      <vt:lpstr>PowerPoint Presentation</vt:lpstr>
      <vt:lpstr>PowerPoint Presentation</vt:lpstr>
      <vt:lpstr>Steps Into Solitude</vt:lpstr>
      <vt:lpstr>Steps Into Solitude</vt:lpstr>
      <vt:lpstr>PowerPoint Presentation</vt:lpstr>
      <vt:lpstr>Steps Into Solitude</vt:lpstr>
      <vt:lpstr>PowerPoint Presentation</vt:lpstr>
      <vt:lpstr>Steps Into Solitude</vt:lpstr>
      <vt:lpstr>God’s purposes are not reasoned, they are revealed</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PMO</dc:creator>
  <cp:lastModifiedBy>Fr Anthony</cp:lastModifiedBy>
  <cp:revision>30</cp:revision>
  <dcterms:created xsi:type="dcterms:W3CDTF">2013-01-10T23:26:02Z</dcterms:created>
  <dcterms:modified xsi:type="dcterms:W3CDTF">2013-01-27T04:46:54Z</dcterms:modified>
</cp:coreProperties>
</file>