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2" r:id="rId3"/>
    <p:sldId id="257" r:id="rId4"/>
    <p:sldId id="258" r:id="rId5"/>
    <p:sldId id="260" r:id="rId6"/>
    <p:sldId id="259" r:id="rId7"/>
    <p:sldId id="263" r:id="rId8"/>
    <p:sldId id="264" r:id="rId9"/>
    <p:sldId id="265" r:id="rId10"/>
    <p:sldId id="261" r:id="rId11"/>
    <p:sldId id="267" r:id="rId12"/>
    <p:sldId id="266"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9" d="100"/>
          <a:sy n="79" d="100"/>
        </p:scale>
        <p:origin x="-234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GB"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725E85B6-B8EE-0A41-8053-F95E87C193EE}" type="datetimeFigureOut">
              <a:rPr lang="en-US" smtClean="0"/>
              <a:t>02/11/2014</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3FF728A2-3806-CA48-B4A4-DA9164321B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725E85B6-B8EE-0A41-8053-F95E87C193EE}" type="datetimeFigureOut">
              <a:rPr lang="en-US" smtClean="0"/>
              <a:t>02/11/2014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F728A2-3806-CA48-B4A4-DA9164321B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725E85B6-B8EE-0A41-8053-F95E87C193EE}" type="datetimeFigureOut">
              <a:rPr lang="en-US" smtClean="0"/>
              <a:t>02/11/2014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F728A2-3806-CA48-B4A4-DA9164321B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725E85B6-B8EE-0A41-8053-F95E87C193EE}" type="datetimeFigureOut">
              <a:rPr lang="en-US" smtClean="0"/>
              <a:t>02/11/2014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F728A2-3806-CA48-B4A4-DA9164321B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725E85B6-B8EE-0A41-8053-F95E87C193EE}" type="datetimeFigureOut">
              <a:rPr lang="en-US" smtClean="0"/>
              <a:t>02/11/2014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F728A2-3806-CA48-B4A4-DA9164321B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GB"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25E85B6-B8EE-0A41-8053-F95E87C193EE}" type="datetimeFigureOut">
              <a:rPr lang="en-US" smtClean="0"/>
              <a:t>02/11/2014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F728A2-3806-CA48-B4A4-DA9164321B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GB"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725E85B6-B8EE-0A41-8053-F95E87C193EE}" type="datetimeFigureOut">
              <a:rPr lang="en-US" smtClean="0"/>
              <a:t>02/11/2014</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3FF728A2-3806-CA48-B4A4-DA9164321B28}"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GB"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25E85B6-B8EE-0A41-8053-F95E87C193EE}" type="datetimeFigureOut">
              <a:rPr lang="en-US" smtClean="0"/>
              <a:t>02/11/2014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F728A2-3806-CA48-B4A4-DA9164321B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GB"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25E85B6-B8EE-0A41-8053-F95E87C193EE}" type="datetimeFigureOut">
              <a:rPr lang="en-US" smtClean="0"/>
              <a:t>02/11/2014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F728A2-3806-CA48-B4A4-DA9164321B28}"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725E85B6-B8EE-0A41-8053-F95E87C193EE}" type="datetimeFigureOut">
              <a:rPr lang="en-US" smtClean="0"/>
              <a:t>02/11/2014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F728A2-3806-CA48-B4A4-DA9164321B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GB"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725E85B6-B8EE-0A41-8053-F95E87C193EE}" type="datetimeFigureOut">
              <a:rPr lang="en-US" smtClean="0"/>
              <a:t>02/11/2014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F728A2-3806-CA48-B4A4-DA9164321B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725E85B6-B8EE-0A41-8053-F95E87C193EE}" type="datetimeFigureOut">
              <a:rPr lang="en-US" smtClean="0"/>
              <a:t>02/11/2014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F728A2-3806-CA48-B4A4-DA9164321B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GB"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725E85B6-B8EE-0A41-8053-F95E87C193EE}" type="datetimeFigureOut">
              <a:rPr lang="en-US" smtClean="0"/>
              <a:t>02/11/2014</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3FF728A2-3806-CA48-B4A4-DA9164321B28}"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GB"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GB"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725E85B6-B8EE-0A41-8053-F95E87C193EE}" type="datetimeFigureOut">
              <a:rPr lang="en-US" smtClean="0"/>
              <a:t>02/11/2014</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3FF728A2-3806-CA48-B4A4-DA9164321B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725E85B6-B8EE-0A41-8053-F95E87C193EE}" type="datetimeFigureOut">
              <a:rPr lang="en-US" smtClean="0"/>
              <a:t>02/11/2014</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3FF728A2-3806-CA48-B4A4-DA9164321B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3FF728A2-3806-CA48-B4A4-DA9164321B28}"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725E85B6-B8EE-0A41-8053-F95E87C193EE}" type="datetimeFigureOut">
              <a:rPr lang="en-US" smtClean="0"/>
              <a:t>02/11/2014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F728A2-3806-CA48-B4A4-DA9164321B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725E85B6-B8EE-0A41-8053-F95E87C193EE}" type="datetimeFigureOut">
              <a:rPr lang="en-US" smtClean="0"/>
              <a:t>02/11/2014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F728A2-3806-CA48-B4A4-DA9164321B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725E85B6-B8EE-0A41-8053-F95E87C193EE}" type="datetimeFigureOut">
              <a:rPr lang="en-US" smtClean="0"/>
              <a:t>02/11/2014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F728A2-3806-CA48-B4A4-DA9164321B28}"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GB"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725E85B6-B8EE-0A41-8053-F95E87C193EE}" type="datetimeFigureOut">
              <a:rPr lang="en-US" smtClean="0"/>
              <a:t>02/11/2014</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3FF728A2-3806-CA48-B4A4-DA9164321B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5249" y="4208929"/>
            <a:ext cx="7984119" cy="1048684"/>
          </a:xfrm>
        </p:spPr>
        <p:txBody>
          <a:bodyPr>
            <a:normAutofit fontScale="90000"/>
          </a:bodyPr>
          <a:lstStyle/>
          <a:p>
            <a:r>
              <a:rPr lang="en-US" b="1" dirty="0" smtClean="0">
                <a:latin typeface="Times New Roman"/>
                <a:cs typeface="Times New Roman"/>
              </a:rPr>
              <a:t>The Mystical Life of the Church</a:t>
            </a:r>
            <a:endParaRPr lang="en-US" b="1" dirty="0">
              <a:latin typeface="Times New Roman"/>
              <a:cs typeface="Times New Roman"/>
            </a:endParaRPr>
          </a:p>
        </p:txBody>
      </p:sp>
      <p:sp>
        <p:nvSpPr>
          <p:cNvPr id="3" name="Subtitle 2"/>
          <p:cNvSpPr>
            <a:spLocks noGrp="1"/>
          </p:cNvSpPr>
          <p:nvPr>
            <p:ph type="subTitle" idx="1"/>
          </p:nvPr>
        </p:nvSpPr>
        <p:spPr/>
        <p:txBody>
          <a:bodyPr/>
          <a:lstStyle/>
          <a:p>
            <a:r>
              <a:rPr lang="en-US" dirty="0" smtClean="0"/>
              <a:t>4</a:t>
            </a:r>
            <a:r>
              <a:rPr lang="en-US" baseline="30000" dirty="0" smtClean="0"/>
              <a:t>th</a:t>
            </a:r>
            <a:r>
              <a:rPr lang="en-US" dirty="0" smtClean="0"/>
              <a:t> Sunday of </a:t>
            </a:r>
            <a:r>
              <a:rPr lang="en-US" dirty="0" err="1" smtClean="0"/>
              <a:t>Babah</a:t>
            </a:r>
            <a:endParaRPr lang="en-US" dirty="0"/>
          </a:p>
        </p:txBody>
      </p:sp>
      <p:pic>
        <p:nvPicPr>
          <p:cNvPr id="4" name="Picture 3"/>
          <p:cNvPicPr>
            <a:picLocks noChangeAspect="1"/>
          </p:cNvPicPr>
          <p:nvPr/>
        </p:nvPicPr>
        <p:blipFill>
          <a:blip r:embed="rId2"/>
          <a:stretch>
            <a:fillRect/>
          </a:stretch>
        </p:blipFill>
        <p:spPr>
          <a:xfrm>
            <a:off x="562707" y="462425"/>
            <a:ext cx="2436894" cy="3411652"/>
          </a:xfrm>
          <a:prstGeom prst="rect">
            <a:avLst/>
          </a:prstGeom>
        </p:spPr>
      </p:pic>
    </p:spTree>
    <p:extLst>
      <p:ext uri="{BB962C8B-B14F-4D97-AF65-F5344CB8AC3E}">
        <p14:creationId xmlns:p14="http://schemas.microsoft.com/office/powerpoint/2010/main" val="4130736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a:cs typeface="Times New Roman"/>
              </a:rPr>
              <a:t>St. John </a:t>
            </a:r>
            <a:r>
              <a:rPr lang="en-US" b="1" dirty="0" err="1">
                <a:latin typeface="Times New Roman"/>
                <a:cs typeface="Times New Roman"/>
              </a:rPr>
              <a:t>Climacus</a:t>
            </a:r>
            <a:endParaRPr lang="en-US" b="1" dirty="0">
              <a:latin typeface="Times New Roman"/>
              <a:cs typeface="Times New Roman"/>
            </a:endParaRPr>
          </a:p>
        </p:txBody>
      </p:sp>
      <p:sp>
        <p:nvSpPr>
          <p:cNvPr id="3" name="Content Placeholder 2"/>
          <p:cNvSpPr>
            <a:spLocks noGrp="1"/>
          </p:cNvSpPr>
          <p:nvPr>
            <p:ph idx="1"/>
          </p:nvPr>
        </p:nvSpPr>
        <p:spPr>
          <a:xfrm>
            <a:off x="457199" y="2209800"/>
            <a:ext cx="7243858" cy="4220203"/>
          </a:xfrm>
        </p:spPr>
        <p:txBody>
          <a:bodyPr>
            <a:noAutofit/>
          </a:bodyPr>
          <a:lstStyle/>
          <a:p>
            <a:pPr algn="ctr"/>
            <a:r>
              <a:rPr lang="en-US" sz="4000" dirty="0">
                <a:latin typeface="Times New Roman"/>
                <a:cs typeface="Times New Roman"/>
              </a:rPr>
              <a:t>God appears to the mind in the heart, at first as a flame purifying its lover, and then as a light which illumines the mind and renders it </a:t>
            </a:r>
            <a:r>
              <a:rPr lang="en-US" sz="4000" dirty="0">
                <a:solidFill>
                  <a:srgbClr val="FF0000"/>
                </a:solidFill>
                <a:latin typeface="Times New Roman"/>
                <a:cs typeface="Times New Roman"/>
              </a:rPr>
              <a:t>God-like</a:t>
            </a:r>
            <a:r>
              <a:rPr lang="en-US" sz="4000" dirty="0">
                <a:latin typeface="Times New Roman"/>
                <a:cs typeface="Times New Roman"/>
              </a:rPr>
              <a:t>.</a:t>
            </a:r>
            <a:r>
              <a:rPr lang="en-US" sz="3200" dirty="0">
                <a:latin typeface="Times New Roman"/>
                <a:cs typeface="Times New Roman"/>
              </a:rPr>
              <a:t>... </a:t>
            </a:r>
            <a:endParaRPr lang="en-US" sz="3200" dirty="0">
              <a:latin typeface="Times New Roman"/>
              <a:cs typeface="Times New Roman"/>
            </a:endParaRPr>
          </a:p>
        </p:txBody>
      </p:sp>
    </p:spTree>
    <p:extLst>
      <p:ext uri="{BB962C8B-B14F-4D97-AF65-F5344CB8AC3E}">
        <p14:creationId xmlns:p14="http://schemas.microsoft.com/office/powerpoint/2010/main" val="3471969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a:cs typeface="Times New Roman"/>
              </a:rPr>
              <a:t>St</a:t>
            </a:r>
            <a:r>
              <a:rPr lang="en-US" dirty="0">
                <a:latin typeface="Times New Roman"/>
                <a:cs typeface="Times New Roman"/>
              </a:rPr>
              <a:t>. John </a:t>
            </a:r>
            <a:r>
              <a:rPr lang="en-US" dirty="0" smtClean="0">
                <a:latin typeface="Times New Roman"/>
                <a:cs typeface="Times New Roman"/>
              </a:rPr>
              <a:t>Chrysostom         </a:t>
            </a:r>
            <a:r>
              <a:rPr lang="en-US" sz="1800" dirty="0"/>
              <a:t>Conversations on the Epistle to the Romans, </a:t>
            </a:r>
            <a:r>
              <a:rPr lang="en-US" sz="1800" dirty="0" smtClean="0"/>
              <a:t>1)</a:t>
            </a:r>
            <a:endParaRPr lang="en-US" sz="1800" dirty="0"/>
          </a:p>
        </p:txBody>
      </p:sp>
      <p:sp>
        <p:nvSpPr>
          <p:cNvPr id="3" name="Content Placeholder 2"/>
          <p:cNvSpPr>
            <a:spLocks noGrp="1"/>
          </p:cNvSpPr>
          <p:nvPr>
            <p:ph idx="1"/>
          </p:nvPr>
        </p:nvSpPr>
        <p:spPr/>
        <p:txBody>
          <a:bodyPr>
            <a:normAutofit/>
          </a:bodyPr>
          <a:lstStyle/>
          <a:p>
            <a:pPr algn="ctr"/>
            <a:r>
              <a:rPr lang="en-US" sz="3200" dirty="0">
                <a:latin typeface="Times New Roman"/>
                <a:cs typeface="Times New Roman"/>
              </a:rPr>
              <a:t>Just as those who are deprived of light cannot walk straight, so also those who do not behold the ray of the Holy Scriptures must necessarily sin, since they walk in the deepest darkness. </a:t>
            </a:r>
          </a:p>
        </p:txBody>
      </p:sp>
    </p:spTree>
    <p:extLst>
      <p:ext uri="{BB962C8B-B14F-4D97-AF65-F5344CB8AC3E}">
        <p14:creationId xmlns:p14="http://schemas.microsoft.com/office/powerpoint/2010/main" val="2196369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Applications</a:t>
            </a:r>
            <a:br>
              <a:rPr lang="en-US" b="1" u="sng" dirty="0" smtClean="0">
                <a:latin typeface="Times New Roman"/>
                <a:cs typeface="Times New Roman"/>
              </a:rPr>
            </a:br>
            <a:r>
              <a:rPr lang="en-US" b="1" u="sng" dirty="0" smtClean="0">
                <a:latin typeface="Times New Roman"/>
                <a:cs typeface="Times New Roman"/>
              </a:rPr>
              <a:t>Key </a:t>
            </a:r>
            <a:r>
              <a:rPr lang="en-US" sz="3200" b="1" u="sng" dirty="0" smtClean="0">
                <a:latin typeface="Times New Roman"/>
                <a:cs typeface="Times New Roman"/>
              </a:rPr>
              <a:t>: Obedience and </a:t>
            </a:r>
            <a:r>
              <a:rPr lang="en-US" sz="3200" b="1" u="sng" dirty="0" err="1" smtClean="0">
                <a:latin typeface="Times New Roman"/>
                <a:cs typeface="Times New Roman"/>
              </a:rPr>
              <a:t>perseverence</a:t>
            </a:r>
            <a:endParaRPr lang="en-US" sz="3200" b="1" u="sng" dirty="0">
              <a:latin typeface="Times New Roman"/>
              <a:cs typeface="Times New Roman"/>
            </a:endParaRPr>
          </a:p>
        </p:txBody>
      </p:sp>
      <p:sp>
        <p:nvSpPr>
          <p:cNvPr id="3" name="Content Placeholder 2"/>
          <p:cNvSpPr>
            <a:spLocks noGrp="1"/>
          </p:cNvSpPr>
          <p:nvPr>
            <p:ph idx="1"/>
          </p:nvPr>
        </p:nvSpPr>
        <p:spPr/>
        <p:txBody>
          <a:bodyPr>
            <a:normAutofit/>
          </a:bodyPr>
          <a:lstStyle/>
          <a:p>
            <a:pPr marL="457200" indent="-457200">
              <a:buFont typeface="+mj-lt"/>
              <a:buAutoNum type="arabicParenR"/>
            </a:pPr>
            <a:r>
              <a:rPr lang="en-US" sz="2800" b="1" dirty="0" smtClean="0">
                <a:latin typeface="Times New Roman"/>
                <a:cs typeface="Times New Roman"/>
              </a:rPr>
              <a:t>Communion</a:t>
            </a:r>
          </a:p>
          <a:p>
            <a:pPr marL="457200" indent="-457200">
              <a:buFont typeface="+mj-lt"/>
              <a:buAutoNum type="arabicParenR"/>
            </a:pPr>
            <a:r>
              <a:rPr lang="en-US" sz="2800" b="1" dirty="0" smtClean="0">
                <a:latin typeface="Times New Roman"/>
                <a:cs typeface="Times New Roman"/>
              </a:rPr>
              <a:t>Fasting</a:t>
            </a:r>
          </a:p>
          <a:p>
            <a:pPr marL="457200" indent="-457200">
              <a:buFont typeface="+mj-lt"/>
              <a:buAutoNum type="arabicParenR"/>
            </a:pPr>
            <a:r>
              <a:rPr lang="en-US" sz="2800" b="1" dirty="0" smtClean="0">
                <a:latin typeface="Times New Roman"/>
                <a:cs typeface="Times New Roman"/>
              </a:rPr>
              <a:t>Prostrations</a:t>
            </a:r>
          </a:p>
          <a:p>
            <a:pPr marL="457200" indent="-457200">
              <a:buFont typeface="+mj-lt"/>
              <a:buAutoNum type="arabicParenR"/>
            </a:pPr>
            <a:r>
              <a:rPr lang="en-US" sz="2800" b="1" dirty="0" smtClean="0">
                <a:latin typeface="Times New Roman"/>
                <a:cs typeface="Times New Roman"/>
              </a:rPr>
              <a:t>Prayers</a:t>
            </a:r>
          </a:p>
          <a:p>
            <a:pPr marL="457200" indent="-457200">
              <a:buFont typeface="+mj-lt"/>
              <a:buAutoNum type="arabicParenR"/>
            </a:pPr>
            <a:r>
              <a:rPr lang="en-US" sz="2800" b="1" dirty="0" smtClean="0">
                <a:latin typeface="Times New Roman"/>
                <a:cs typeface="Times New Roman"/>
              </a:rPr>
              <a:t>Reading the Bible</a:t>
            </a:r>
          </a:p>
          <a:p>
            <a:pPr marL="457200" indent="-457200">
              <a:buFont typeface="+mj-lt"/>
              <a:buAutoNum type="arabicParenR"/>
            </a:pPr>
            <a:r>
              <a:rPr lang="en-US" sz="2800" b="1" dirty="0" smtClean="0">
                <a:latin typeface="Times New Roman"/>
                <a:cs typeface="Times New Roman"/>
              </a:rPr>
              <a:t>Jesus Prayer</a:t>
            </a:r>
            <a:endParaRPr lang="en-US" sz="2800" b="1" dirty="0">
              <a:latin typeface="Times New Roman"/>
              <a:cs typeface="Times New Roman"/>
            </a:endParaRPr>
          </a:p>
        </p:txBody>
      </p:sp>
    </p:spTree>
    <p:extLst>
      <p:ext uri="{BB962C8B-B14F-4D97-AF65-F5344CB8AC3E}">
        <p14:creationId xmlns:p14="http://schemas.microsoft.com/office/powerpoint/2010/main" val="3870270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The Skin of </a:t>
            </a:r>
            <a:r>
              <a:rPr lang="en-US" b="1" u="sng" dirty="0" err="1" smtClean="0">
                <a:latin typeface="Times New Roman"/>
                <a:cs typeface="Times New Roman"/>
              </a:rPr>
              <a:t>Moses’face</a:t>
            </a:r>
            <a:endParaRPr lang="en-US" b="1" u="sng" dirty="0">
              <a:latin typeface="Times New Roman"/>
              <a:cs typeface="Times New Roman"/>
            </a:endParaRPr>
          </a:p>
        </p:txBody>
      </p:sp>
      <p:sp>
        <p:nvSpPr>
          <p:cNvPr id="3" name="Content Placeholder 2"/>
          <p:cNvSpPr>
            <a:spLocks noGrp="1"/>
          </p:cNvSpPr>
          <p:nvPr>
            <p:ph idx="1"/>
          </p:nvPr>
        </p:nvSpPr>
        <p:spPr/>
        <p:txBody>
          <a:bodyPr>
            <a:normAutofit fontScale="92500" lnSpcReduction="20000"/>
          </a:bodyPr>
          <a:lstStyle/>
          <a:p>
            <a:pPr algn="ctr"/>
            <a:r>
              <a:rPr lang="en-US" sz="3600" b="1" dirty="0">
                <a:latin typeface="Times New Roman"/>
                <a:cs typeface="Times New Roman"/>
              </a:rPr>
              <a:t>Now it was so, when Moses came down from Mount </a:t>
            </a:r>
            <a:r>
              <a:rPr lang="en-US" sz="3600" b="1" dirty="0" smtClean="0">
                <a:latin typeface="Times New Roman"/>
                <a:cs typeface="Times New Roman"/>
              </a:rPr>
              <a:t>Sinai, </a:t>
            </a:r>
            <a:r>
              <a:rPr lang="en-US" sz="3600" b="1" dirty="0">
                <a:latin typeface="Times New Roman"/>
                <a:cs typeface="Times New Roman"/>
              </a:rPr>
              <a:t>that </a:t>
            </a:r>
            <a:r>
              <a:rPr lang="en-US" sz="3600" b="1" u="sng" dirty="0">
                <a:solidFill>
                  <a:srgbClr val="FF0000"/>
                </a:solidFill>
                <a:latin typeface="Times New Roman"/>
                <a:cs typeface="Times New Roman"/>
              </a:rPr>
              <a:t>Moses did not know that the skin of his face shone </a:t>
            </a:r>
            <a:r>
              <a:rPr lang="en-US" sz="3600" b="1" dirty="0">
                <a:latin typeface="Times New Roman"/>
                <a:cs typeface="Times New Roman"/>
              </a:rPr>
              <a:t>while he talked with Him</a:t>
            </a:r>
            <a:r>
              <a:rPr lang="en-US" sz="3600" b="1" dirty="0" smtClean="0">
                <a:latin typeface="Times New Roman"/>
                <a:cs typeface="Times New Roman"/>
              </a:rPr>
              <a:t>. So </a:t>
            </a:r>
            <a:r>
              <a:rPr lang="en-US" sz="3600" b="1" dirty="0">
                <a:latin typeface="Times New Roman"/>
                <a:cs typeface="Times New Roman"/>
              </a:rPr>
              <a:t>when Aaron and all the children of Israel saw Moses, behold, </a:t>
            </a:r>
            <a:r>
              <a:rPr lang="en-US" sz="3600" b="1" dirty="0">
                <a:solidFill>
                  <a:srgbClr val="FF0000"/>
                </a:solidFill>
                <a:latin typeface="Times New Roman"/>
                <a:cs typeface="Times New Roman"/>
              </a:rPr>
              <a:t>the skin of his face shone, </a:t>
            </a:r>
            <a:r>
              <a:rPr lang="en-US" sz="3600" b="1" dirty="0">
                <a:latin typeface="Times New Roman"/>
                <a:cs typeface="Times New Roman"/>
              </a:rPr>
              <a:t>and they were afraid to come near him</a:t>
            </a:r>
            <a:r>
              <a:rPr lang="en-US" sz="3600" b="1" dirty="0" smtClean="0">
                <a:latin typeface="Times New Roman"/>
                <a:cs typeface="Times New Roman"/>
              </a:rPr>
              <a:t>. </a:t>
            </a:r>
            <a:r>
              <a:rPr lang="en-US" sz="3600" b="1" dirty="0" err="1" smtClean="0">
                <a:latin typeface="Times New Roman"/>
                <a:cs typeface="Times New Roman"/>
              </a:rPr>
              <a:t>Exd</a:t>
            </a:r>
            <a:r>
              <a:rPr lang="en-US" sz="3600" b="1" dirty="0" smtClean="0">
                <a:latin typeface="Times New Roman"/>
                <a:cs typeface="Times New Roman"/>
              </a:rPr>
              <a:t>  34:30</a:t>
            </a:r>
            <a:endParaRPr lang="en-US" sz="3600" b="1" dirty="0">
              <a:latin typeface="Times New Roman"/>
              <a:cs typeface="Times New Roman"/>
            </a:endParaRPr>
          </a:p>
        </p:txBody>
      </p:sp>
    </p:spTree>
    <p:extLst>
      <p:ext uri="{BB962C8B-B14F-4D97-AF65-F5344CB8AC3E}">
        <p14:creationId xmlns:p14="http://schemas.microsoft.com/office/powerpoint/2010/main" val="351486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0514" y="4356327"/>
            <a:ext cx="6508377" cy="1125250"/>
          </a:xfrm>
        </p:spPr>
        <p:txBody>
          <a:bodyPr/>
          <a:lstStyle/>
          <a:p>
            <a:pPr algn="ctr"/>
            <a:r>
              <a:rPr lang="en-US" dirty="0" smtClean="0"/>
              <a:t>Mysticism and Theology</a:t>
            </a:r>
            <a:br>
              <a:rPr lang="en-US" dirty="0" smtClean="0"/>
            </a:br>
            <a:r>
              <a:rPr lang="en-US" dirty="0" smtClean="0"/>
              <a:t>Great Divorce or Best </a:t>
            </a:r>
            <a:r>
              <a:rPr lang="en-US" dirty="0" smtClean="0"/>
              <a:t>Marriage</a:t>
            </a:r>
            <a:r>
              <a:rPr lang="en-US" dirty="0" smtClean="0"/>
              <a:t>?</a:t>
            </a:r>
            <a:endParaRPr lang="en-US" dirty="0"/>
          </a:p>
        </p:txBody>
      </p:sp>
      <p:pic>
        <p:nvPicPr>
          <p:cNvPr id="4" name="Picture 3"/>
          <p:cNvPicPr>
            <a:picLocks noChangeAspect="1"/>
          </p:cNvPicPr>
          <p:nvPr/>
        </p:nvPicPr>
        <p:blipFill>
          <a:blip r:embed="rId2"/>
          <a:stretch>
            <a:fillRect/>
          </a:stretch>
        </p:blipFill>
        <p:spPr>
          <a:xfrm>
            <a:off x="4712075" y="1168751"/>
            <a:ext cx="2526816" cy="2448126"/>
          </a:xfrm>
          <a:prstGeom prst="rect">
            <a:avLst/>
          </a:prstGeom>
        </p:spPr>
      </p:pic>
      <p:pic>
        <p:nvPicPr>
          <p:cNvPr id="5" name="Picture 4"/>
          <p:cNvPicPr>
            <a:picLocks noChangeAspect="1"/>
          </p:cNvPicPr>
          <p:nvPr/>
        </p:nvPicPr>
        <p:blipFill>
          <a:blip r:embed="rId3"/>
          <a:stretch>
            <a:fillRect/>
          </a:stretch>
        </p:blipFill>
        <p:spPr>
          <a:xfrm>
            <a:off x="1302266" y="1428561"/>
            <a:ext cx="2638446" cy="2368737"/>
          </a:xfrm>
          <a:prstGeom prst="rect">
            <a:avLst/>
          </a:prstGeom>
        </p:spPr>
      </p:pic>
    </p:spTree>
    <p:extLst>
      <p:ext uri="{BB962C8B-B14F-4D97-AF65-F5344CB8AC3E}">
        <p14:creationId xmlns:p14="http://schemas.microsoft.com/office/powerpoint/2010/main" val="2095936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943101"/>
          </a:xfrm>
        </p:spPr>
        <p:txBody>
          <a:bodyPr/>
          <a:lstStyle/>
          <a:p>
            <a:pPr algn="ctr"/>
            <a:r>
              <a:rPr lang="en-US" b="1" u="sng" dirty="0" smtClean="0"/>
              <a:t>Vladimir </a:t>
            </a:r>
            <a:r>
              <a:rPr lang="en-US" b="1" u="sng" dirty="0" err="1" smtClean="0"/>
              <a:t>Lossky</a:t>
            </a:r>
            <a:r>
              <a:rPr lang="en-US" b="1" u="sng" dirty="0" smtClean="0"/>
              <a:t> </a:t>
            </a:r>
            <a:endParaRPr lang="en-US" b="1" u="sng" dirty="0"/>
          </a:p>
        </p:txBody>
      </p:sp>
      <p:sp>
        <p:nvSpPr>
          <p:cNvPr id="3" name="Content Placeholder 2"/>
          <p:cNvSpPr>
            <a:spLocks noGrp="1"/>
          </p:cNvSpPr>
          <p:nvPr>
            <p:ph idx="1"/>
          </p:nvPr>
        </p:nvSpPr>
        <p:spPr>
          <a:xfrm>
            <a:off x="457199" y="1671801"/>
            <a:ext cx="7806565" cy="5186199"/>
          </a:xfrm>
        </p:spPr>
        <p:txBody>
          <a:bodyPr>
            <a:noAutofit/>
          </a:bodyPr>
          <a:lstStyle/>
          <a:p>
            <a:pPr algn="ctr"/>
            <a:r>
              <a:rPr lang="en-US" sz="4000" dirty="0" smtClean="0"/>
              <a:t>One is </a:t>
            </a:r>
            <a:r>
              <a:rPr lang="en-US" sz="4000" b="1" u="sng" dirty="0" smtClean="0">
                <a:solidFill>
                  <a:srgbClr val="FF0000"/>
                </a:solidFill>
              </a:rPr>
              <a:t>impossible without the other</a:t>
            </a:r>
            <a:r>
              <a:rPr lang="en-US" sz="4000" dirty="0" smtClean="0"/>
              <a:t>. If the mystical experience is a personal working out of the content of the common faith, </a:t>
            </a:r>
            <a:r>
              <a:rPr lang="en-US" sz="4000" b="1" u="sng" dirty="0" smtClean="0">
                <a:solidFill>
                  <a:srgbClr val="FF0000"/>
                </a:solidFill>
              </a:rPr>
              <a:t>theology is an  expression, for the profit of all,</a:t>
            </a:r>
            <a:r>
              <a:rPr lang="en-US" sz="4000" dirty="0" smtClean="0"/>
              <a:t> of that which can be experienced by everyone. </a:t>
            </a:r>
          </a:p>
        </p:txBody>
      </p:sp>
    </p:spTree>
    <p:extLst>
      <p:ext uri="{BB962C8B-B14F-4D97-AF65-F5344CB8AC3E}">
        <p14:creationId xmlns:p14="http://schemas.microsoft.com/office/powerpoint/2010/main" val="1180717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a:t>Vladimir </a:t>
            </a:r>
            <a:r>
              <a:rPr lang="en-US" b="1" u="sng" dirty="0" err="1"/>
              <a:t>Lossky</a:t>
            </a:r>
            <a:r>
              <a:rPr lang="en-US" b="1" u="sng" dirty="0"/>
              <a:t> </a:t>
            </a:r>
            <a:endParaRPr lang="en-US" dirty="0"/>
          </a:p>
        </p:txBody>
      </p:sp>
      <p:sp>
        <p:nvSpPr>
          <p:cNvPr id="3" name="Content Placeholder 2"/>
          <p:cNvSpPr>
            <a:spLocks noGrp="1"/>
          </p:cNvSpPr>
          <p:nvPr>
            <p:ph idx="1"/>
          </p:nvPr>
        </p:nvSpPr>
        <p:spPr/>
        <p:txBody>
          <a:bodyPr>
            <a:normAutofit/>
          </a:bodyPr>
          <a:lstStyle/>
          <a:p>
            <a:pPr algn="ctr"/>
            <a:r>
              <a:rPr lang="en-US" sz="3200" dirty="0">
                <a:latin typeface="Times New Roman"/>
                <a:cs typeface="Times New Roman"/>
              </a:rPr>
              <a:t>Outside the Truth kept by the Whole Church </a:t>
            </a:r>
            <a:r>
              <a:rPr lang="en-US" sz="3200" b="1" dirty="0">
                <a:solidFill>
                  <a:srgbClr val="FF0000"/>
                </a:solidFill>
                <a:latin typeface="Times New Roman"/>
                <a:cs typeface="Times New Roman"/>
              </a:rPr>
              <a:t>personal experience would be deprived of all </a:t>
            </a:r>
            <a:r>
              <a:rPr lang="en-US" sz="3200" u="sng" dirty="0">
                <a:solidFill>
                  <a:srgbClr val="FF0000"/>
                </a:solidFill>
                <a:latin typeface="Times New Roman"/>
                <a:cs typeface="Times New Roman"/>
              </a:rPr>
              <a:t>certainty, of all objectivity. It would be a mingling of Truth and falsehood, of reality and of illusion</a:t>
            </a:r>
            <a:r>
              <a:rPr lang="en-US" sz="3200" dirty="0">
                <a:latin typeface="Times New Roman"/>
                <a:cs typeface="Times New Roman"/>
              </a:rPr>
              <a:t>: mysticism in the the sense of the word</a:t>
            </a:r>
          </a:p>
          <a:p>
            <a:pPr marL="0" indent="0">
              <a:buNone/>
            </a:pPr>
            <a:endParaRPr lang="en-US" dirty="0"/>
          </a:p>
        </p:txBody>
      </p:sp>
    </p:spTree>
    <p:extLst>
      <p:ext uri="{BB962C8B-B14F-4D97-AF65-F5344CB8AC3E}">
        <p14:creationId xmlns:p14="http://schemas.microsoft.com/office/powerpoint/2010/main" val="1029389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u="sng" dirty="0" smtClean="0"/>
              <a:t>Vladimir </a:t>
            </a:r>
            <a:r>
              <a:rPr lang="en-US" sz="4400" b="1" u="sng" dirty="0" err="1" smtClean="0"/>
              <a:t>Lossky</a:t>
            </a:r>
            <a:endParaRPr lang="en-US" sz="4400" b="1" u="sng" dirty="0"/>
          </a:p>
        </p:txBody>
      </p:sp>
      <p:sp>
        <p:nvSpPr>
          <p:cNvPr id="3" name="Content Placeholder 2"/>
          <p:cNvSpPr>
            <a:spLocks noGrp="1"/>
          </p:cNvSpPr>
          <p:nvPr>
            <p:ph idx="1"/>
          </p:nvPr>
        </p:nvSpPr>
        <p:spPr/>
        <p:txBody>
          <a:bodyPr>
            <a:normAutofit lnSpcReduction="10000"/>
          </a:bodyPr>
          <a:lstStyle/>
          <a:p>
            <a:pPr algn="ctr"/>
            <a:r>
              <a:rPr lang="en-US" sz="4000" dirty="0" smtClean="0">
                <a:latin typeface="Times New Roman"/>
                <a:cs typeface="Times New Roman"/>
              </a:rPr>
              <a:t>There is, therefore, </a:t>
            </a:r>
            <a:r>
              <a:rPr lang="en-US" sz="4000" b="1" dirty="0" smtClean="0">
                <a:solidFill>
                  <a:srgbClr val="FF0000"/>
                </a:solidFill>
                <a:latin typeface="Times New Roman"/>
                <a:cs typeface="Times New Roman"/>
              </a:rPr>
              <a:t>no Christian mysticism without Theology</a:t>
            </a:r>
            <a:r>
              <a:rPr lang="en-US" sz="4000" dirty="0" smtClean="0">
                <a:latin typeface="Times New Roman"/>
                <a:cs typeface="Times New Roman"/>
              </a:rPr>
              <a:t>; </a:t>
            </a:r>
          </a:p>
          <a:p>
            <a:pPr marL="0" indent="0" algn="ctr">
              <a:buNone/>
            </a:pPr>
            <a:r>
              <a:rPr lang="en-US" sz="4000" b="1" u="sng" dirty="0" smtClean="0">
                <a:solidFill>
                  <a:srgbClr val="FF0000"/>
                </a:solidFill>
                <a:latin typeface="Times New Roman"/>
                <a:cs typeface="Times New Roman"/>
              </a:rPr>
              <a:t>but, above all,</a:t>
            </a:r>
          </a:p>
          <a:p>
            <a:pPr marL="0" indent="0" algn="ctr">
              <a:buNone/>
            </a:pPr>
            <a:r>
              <a:rPr lang="en-US" sz="4000" dirty="0" smtClean="0">
                <a:solidFill>
                  <a:srgbClr val="FF0000"/>
                </a:solidFill>
                <a:latin typeface="Times New Roman"/>
                <a:cs typeface="Times New Roman"/>
              </a:rPr>
              <a:t> There is no theology without mysticism</a:t>
            </a:r>
            <a:endParaRPr lang="en-US" sz="4000" dirty="0">
              <a:solidFill>
                <a:srgbClr val="FF0000"/>
              </a:solidFill>
              <a:latin typeface="Times New Roman"/>
              <a:cs typeface="Times New Roman"/>
            </a:endParaRPr>
          </a:p>
        </p:txBody>
      </p:sp>
    </p:spTree>
    <p:extLst>
      <p:ext uri="{BB962C8B-B14F-4D97-AF65-F5344CB8AC3E}">
        <p14:creationId xmlns:p14="http://schemas.microsoft.com/office/powerpoint/2010/main" val="473757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Unplanned or planned Meeting?</a:t>
            </a:r>
            <a:endParaRPr lang="en-US" b="1" u="sng" dirty="0">
              <a:latin typeface="Times New Roman"/>
              <a:cs typeface="Times New Roman"/>
            </a:endParaRPr>
          </a:p>
        </p:txBody>
      </p:sp>
      <p:sp>
        <p:nvSpPr>
          <p:cNvPr id="3" name="Content Placeholder 2"/>
          <p:cNvSpPr>
            <a:spLocks noGrp="1"/>
          </p:cNvSpPr>
          <p:nvPr>
            <p:ph idx="1"/>
          </p:nvPr>
        </p:nvSpPr>
        <p:spPr/>
        <p:txBody>
          <a:bodyPr>
            <a:noAutofit/>
          </a:bodyPr>
          <a:lstStyle/>
          <a:p>
            <a:pPr algn="ctr"/>
            <a:r>
              <a:rPr lang="en-US" sz="3600" dirty="0">
                <a:latin typeface="Times New Roman"/>
                <a:cs typeface="Times New Roman"/>
              </a:rPr>
              <a:t>And when </a:t>
            </a:r>
            <a:r>
              <a:rPr lang="en-US" sz="3600" b="1" u="sng" dirty="0">
                <a:solidFill>
                  <a:srgbClr val="FF0000"/>
                </a:solidFill>
                <a:latin typeface="Times New Roman"/>
                <a:cs typeface="Times New Roman"/>
              </a:rPr>
              <a:t>He came </a:t>
            </a:r>
            <a:r>
              <a:rPr lang="en-US" sz="3600" dirty="0">
                <a:latin typeface="Times New Roman"/>
                <a:cs typeface="Times New Roman"/>
              </a:rPr>
              <a:t>near the gate of the city, </a:t>
            </a:r>
            <a:r>
              <a:rPr lang="en-US" sz="3600" b="1" dirty="0">
                <a:solidFill>
                  <a:srgbClr val="FF0000"/>
                </a:solidFill>
                <a:latin typeface="Times New Roman"/>
                <a:cs typeface="Times New Roman"/>
              </a:rPr>
              <a:t>behold, a dead man was being carried out</a:t>
            </a:r>
            <a:r>
              <a:rPr lang="en-US" sz="3600" dirty="0">
                <a:latin typeface="Times New Roman"/>
                <a:cs typeface="Times New Roman"/>
              </a:rPr>
              <a:t>, the only son of his mother; and she was a widow. And a large crowd from the city was with her. </a:t>
            </a:r>
            <a:r>
              <a:rPr lang="en-US" sz="3600" dirty="0" smtClean="0">
                <a:latin typeface="Times New Roman"/>
                <a:cs typeface="Times New Roman"/>
              </a:rPr>
              <a:t> Luke 7: 12</a:t>
            </a:r>
            <a:endParaRPr lang="en-US" sz="3600" dirty="0">
              <a:latin typeface="Times New Roman"/>
              <a:cs typeface="Times New Roman"/>
            </a:endParaRPr>
          </a:p>
        </p:txBody>
      </p:sp>
    </p:spTree>
    <p:extLst>
      <p:ext uri="{BB962C8B-B14F-4D97-AF65-F5344CB8AC3E}">
        <p14:creationId xmlns:p14="http://schemas.microsoft.com/office/powerpoint/2010/main" val="3180788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Do not weep !!!</a:t>
            </a:r>
            <a:endParaRPr lang="en-US" b="1" u="sng" dirty="0">
              <a:latin typeface="Times New Roman"/>
              <a:cs typeface="Times New Roman"/>
            </a:endParaRPr>
          </a:p>
        </p:txBody>
      </p:sp>
      <p:sp>
        <p:nvSpPr>
          <p:cNvPr id="3" name="Content Placeholder 2"/>
          <p:cNvSpPr>
            <a:spLocks noGrp="1"/>
          </p:cNvSpPr>
          <p:nvPr>
            <p:ph idx="1"/>
          </p:nvPr>
        </p:nvSpPr>
        <p:spPr/>
        <p:txBody>
          <a:bodyPr>
            <a:normAutofit/>
          </a:bodyPr>
          <a:lstStyle/>
          <a:p>
            <a:pPr algn="ctr"/>
            <a:r>
              <a:rPr lang="en-US" sz="4400" dirty="0">
                <a:latin typeface="Times New Roman"/>
                <a:cs typeface="Times New Roman"/>
              </a:rPr>
              <a:t>When the Lord saw her, He had compassion on her and said to her, </a:t>
            </a:r>
            <a:r>
              <a:rPr lang="en-US" sz="4400" b="1" u="sng" dirty="0">
                <a:solidFill>
                  <a:srgbClr val="FF0000"/>
                </a:solidFill>
                <a:latin typeface="Times New Roman"/>
                <a:cs typeface="Times New Roman"/>
              </a:rPr>
              <a:t>“Do not weep.</a:t>
            </a:r>
            <a:r>
              <a:rPr lang="en-US" sz="4400" b="1" u="sng" dirty="0" smtClean="0">
                <a:solidFill>
                  <a:srgbClr val="FF0000"/>
                </a:solidFill>
                <a:latin typeface="Times New Roman"/>
                <a:cs typeface="Times New Roman"/>
              </a:rPr>
              <a:t>”</a:t>
            </a:r>
            <a:r>
              <a:rPr lang="en-US" sz="4400" dirty="0" smtClean="0">
                <a:latin typeface="Times New Roman"/>
                <a:cs typeface="Times New Roman"/>
              </a:rPr>
              <a:t> Luke 7:13</a:t>
            </a:r>
            <a:endParaRPr lang="en-US" sz="4400" dirty="0">
              <a:latin typeface="Times New Roman"/>
              <a:cs typeface="Times New Roman"/>
            </a:endParaRPr>
          </a:p>
        </p:txBody>
      </p:sp>
    </p:spTree>
    <p:extLst>
      <p:ext uri="{BB962C8B-B14F-4D97-AF65-F5344CB8AC3E}">
        <p14:creationId xmlns:p14="http://schemas.microsoft.com/office/powerpoint/2010/main" val="1835149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His Touch</a:t>
            </a:r>
            <a:endParaRPr lang="en-US" b="1" u="sng" dirty="0">
              <a:latin typeface="Times New Roman"/>
              <a:cs typeface="Times New Roman"/>
            </a:endParaRPr>
          </a:p>
        </p:txBody>
      </p:sp>
      <p:sp>
        <p:nvSpPr>
          <p:cNvPr id="3" name="Content Placeholder 2"/>
          <p:cNvSpPr>
            <a:spLocks noGrp="1"/>
          </p:cNvSpPr>
          <p:nvPr>
            <p:ph idx="1"/>
          </p:nvPr>
        </p:nvSpPr>
        <p:spPr/>
        <p:txBody>
          <a:bodyPr>
            <a:normAutofit/>
          </a:bodyPr>
          <a:lstStyle/>
          <a:p>
            <a:pPr algn="ctr"/>
            <a:r>
              <a:rPr lang="en-US" sz="3600" dirty="0">
                <a:latin typeface="Times New Roman"/>
                <a:cs typeface="Times New Roman"/>
              </a:rPr>
              <a:t>Then He came and </a:t>
            </a:r>
            <a:r>
              <a:rPr lang="en-US" sz="3600" dirty="0">
                <a:solidFill>
                  <a:srgbClr val="FF0000"/>
                </a:solidFill>
                <a:latin typeface="Times New Roman"/>
                <a:cs typeface="Times New Roman"/>
              </a:rPr>
              <a:t>t</a:t>
            </a:r>
            <a:r>
              <a:rPr lang="en-US" sz="3600" b="1" u="sng" dirty="0">
                <a:solidFill>
                  <a:srgbClr val="FF0000"/>
                </a:solidFill>
                <a:latin typeface="Times New Roman"/>
                <a:cs typeface="Times New Roman"/>
              </a:rPr>
              <a:t>ouched the open coffin</a:t>
            </a:r>
            <a:r>
              <a:rPr lang="en-US" sz="3600" dirty="0">
                <a:latin typeface="Times New Roman"/>
                <a:cs typeface="Times New Roman"/>
              </a:rPr>
              <a:t>, and those who carried </a:t>
            </a:r>
            <a:r>
              <a:rPr lang="en-US" sz="3600" i="1" dirty="0">
                <a:latin typeface="Times New Roman"/>
                <a:cs typeface="Times New Roman"/>
              </a:rPr>
              <a:t>him</a:t>
            </a:r>
            <a:r>
              <a:rPr lang="en-US" sz="3600" dirty="0">
                <a:latin typeface="Times New Roman"/>
                <a:cs typeface="Times New Roman"/>
              </a:rPr>
              <a:t> stood still. And He said, </a:t>
            </a:r>
            <a:r>
              <a:rPr lang="en-US" sz="3600" b="1" dirty="0">
                <a:solidFill>
                  <a:srgbClr val="FF0000"/>
                </a:solidFill>
                <a:latin typeface="Times New Roman"/>
                <a:cs typeface="Times New Roman"/>
              </a:rPr>
              <a:t>“Young man, I say to you, arise.</a:t>
            </a:r>
            <a:r>
              <a:rPr lang="en-US" sz="3600" b="1" dirty="0" smtClean="0">
                <a:solidFill>
                  <a:srgbClr val="FF0000"/>
                </a:solidFill>
                <a:latin typeface="Times New Roman"/>
                <a:cs typeface="Times New Roman"/>
              </a:rPr>
              <a:t>” </a:t>
            </a:r>
            <a:r>
              <a:rPr lang="en-US" sz="3600" dirty="0" err="1" smtClean="0">
                <a:latin typeface="Times New Roman"/>
                <a:cs typeface="Times New Roman"/>
              </a:rPr>
              <a:t>Lk</a:t>
            </a:r>
            <a:r>
              <a:rPr lang="en-US" sz="3600" dirty="0" smtClean="0">
                <a:latin typeface="Times New Roman"/>
                <a:cs typeface="Times New Roman"/>
              </a:rPr>
              <a:t> 7:14</a:t>
            </a:r>
            <a:endParaRPr lang="en-US" sz="3600" dirty="0">
              <a:latin typeface="Times New Roman"/>
              <a:cs typeface="Times New Roman"/>
            </a:endParaRPr>
          </a:p>
        </p:txBody>
      </p:sp>
    </p:spTree>
    <p:extLst>
      <p:ext uri="{BB962C8B-B14F-4D97-AF65-F5344CB8AC3E}">
        <p14:creationId xmlns:p14="http://schemas.microsoft.com/office/powerpoint/2010/main" val="1146110857"/>
      </p:ext>
    </p:extLst>
  </p:cSld>
  <p:clrMapOvr>
    <a:masterClrMapping/>
  </p:clrMapOvr>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40</TotalTime>
  <Words>427</Words>
  <Application>Microsoft Macintosh PowerPoint</Application>
  <PresentationFormat>On-screen Show (4:3)</PresentationFormat>
  <Paragraphs>30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Plaza</vt:lpstr>
      <vt:lpstr>The Mystical Life of the Church</vt:lpstr>
      <vt:lpstr>The Skin of Moses’face</vt:lpstr>
      <vt:lpstr>Mysticism and Theology Great Divorce or Best Marriage?</vt:lpstr>
      <vt:lpstr>Vladimir Lossky </vt:lpstr>
      <vt:lpstr>Vladimir Lossky </vt:lpstr>
      <vt:lpstr>Vladimir Lossky</vt:lpstr>
      <vt:lpstr>Unplanned or planned Meeting?</vt:lpstr>
      <vt:lpstr>Do not weep !!!</vt:lpstr>
      <vt:lpstr>His Touch</vt:lpstr>
      <vt:lpstr>St. John Climacus</vt:lpstr>
      <vt:lpstr>St. John Chrysostom         Conversations on the Epistle to the Romans, 1)</vt:lpstr>
      <vt:lpstr>Applications Key : Obedience and perseverence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Father Mark Aziz</dc:creator>
  <cp:lastModifiedBy>Father Mark Aziz</cp:lastModifiedBy>
  <cp:revision>4</cp:revision>
  <dcterms:created xsi:type="dcterms:W3CDTF">2014-11-02T07:18:41Z</dcterms:created>
  <dcterms:modified xsi:type="dcterms:W3CDTF">2014-11-02T07:58:44Z</dcterms:modified>
</cp:coreProperties>
</file>