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4" r:id="rId8"/>
    <p:sldId id="265" r:id="rId9"/>
    <p:sldId id="261" r:id="rId10"/>
    <p:sldId id="263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27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  <a:t>27/02/16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27/02/16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27/02/16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27/02/16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27/02/16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27/02/16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1A24CD3-204F-4468-8EE4-28A6668D006A}" type="datetimeFigureOut">
              <a:rPr lang="en-US" smtClean="0"/>
              <a:t>27/02/16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27/02/16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27/02/16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27/02/16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27/02/16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27/02/16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27/02/16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27/02/16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27/02/16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27/02/16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27/02/16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27/02/16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27/02/16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9173" y="4386982"/>
            <a:ext cx="8327021" cy="104868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Times"/>
                <a:cs typeface="Times"/>
              </a:rPr>
              <a:t>Pride casts us out</a:t>
            </a:r>
            <a:r>
              <a:rPr lang="en-US" b="1" dirty="0" smtClean="0">
                <a:latin typeface="Times"/>
                <a:cs typeface="Times"/>
              </a:rPr>
              <a:t>,</a:t>
            </a:r>
            <a:br>
              <a:rPr lang="en-US" b="1" dirty="0" smtClean="0">
                <a:latin typeface="Times"/>
                <a:cs typeface="Times"/>
              </a:rPr>
            </a:br>
            <a:r>
              <a:rPr lang="en-US" b="1" dirty="0" smtClean="0">
                <a:latin typeface="Times"/>
                <a:cs typeface="Times"/>
              </a:rPr>
              <a:t> Humility </a:t>
            </a:r>
            <a:r>
              <a:rPr lang="en-US" b="1" dirty="0">
                <a:latin typeface="Times"/>
                <a:cs typeface="Times"/>
              </a:rPr>
              <a:t>restores us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94751" y="5460985"/>
            <a:ext cx="5458968" cy="621792"/>
          </a:xfrm>
        </p:spPr>
        <p:txBody>
          <a:bodyPr/>
          <a:lstStyle/>
          <a:p>
            <a:pPr algn="ctr"/>
            <a:r>
              <a:rPr lang="en-US" b="1" dirty="0" smtClean="0">
                <a:latin typeface="Times"/>
                <a:cs typeface="Times"/>
              </a:rPr>
              <a:t>3</a:t>
            </a:r>
            <a:r>
              <a:rPr lang="en-US" b="1" baseline="30000" dirty="0" smtClean="0">
                <a:latin typeface="Times"/>
                <a:cs typeface="Times"/>
              </a:rPr>
              <a:t>rd</a:t>
            </a:r>
            <a:r>
              <a:rPr lang="en-US" b="1" dirty="0" smtClean="0">
                <a:latin typeface="Times"/>
                <a:cs typeface="Times"/>
              </a:rPr>
              <a:t> Sunday of </a:t>
            </a:r>
            <a:r>
              <a:rPr lang="en-US" b="1" dirty="0" err="1" smtClean="0">
                <a:latin typeface="Times"/>
                <a:cs typeface="Times"/>
              </a:rPr>
              <a:t>Amsheer</a:t>
            </a:r>
            <a:endParaRPr lang="en-US" b="1" dirty="0">
              <a:latin typeface="Times"/>
              <a:cs typeface="Time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3040" y="526831"/>
            <a:ext cx="5716367" cy="330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7856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u="sng" dirty="0" smtClean="0">
                <a:latin typeface="Times"/>
                <a:cs typeface="Times"/>
              </a:rPr>
              <a:t>Comes to Me</a:t>
            </a:r>
            <a:endParaRPr lang="en-US" sz="4000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1" dirty="0">
                <a:latin typeface="Times"/>
                <a:cs typeface="Times"/>
              </a:rPr>
              <a:t>45 </a:t>
            </a:r>
            <a:r>
              <a:rPr lang="en-US" sz="4000" dirty="0">
                <a:latin typeface="Times"/>
                <a:cs typeface="Times"/>
              </a:rPr>
              <a:t>It is written in the prophets, ‘And they shall all be </a:t>
            </a:r>
            <a:r>
              <a:rPr lang="en-US" sz="4000" b="1" u="sng" dirty="0">
                <a:solidFill>
                  <a:srgbClr val="FF0000"/>
                </a:solidFill>
                <a:latin typeface="Times"/>
                <a:cs typeface="Times"/>
              </a:rPr>
              <a:t>taught by God</a:t>
            </a:r>
            <a:r>
              <a:rPr lang="en-US" sz="4000" dirty="0">
                <a:latin typeface="Times"/>
                <a:cs typeface="Times"/>
              </a:rPr>
              <a:t>.</a:t>
            </a:r>
            <a:r>
              <a:rPr lang="en-US" sz="4000" dirty="0" smtClean="0">
                <a:latin typeface="Times"/>
                <a:cs typeface="Times"/>
              </a:rPr>
              <a:t>’ </a:t>
            </a:r>
            <a:r>
              <a:rPr lang="en-US" sz="4000" dirty="0">
                <a:latin typeface="Times"/>
                <a:cs typeface="Times"/>
              </a:rPr>
              <a:t>Therefore everyone who has </a:t>
            </a:r>
            <a:r>
              <a:rPr lang="en-US" sz="4000" b="1" dirty="0">
                <a:solidFill>
                  <a:srgbClr val="FF0000"/>
                </a:solidFill>
                <a:latin typeface="Times"/>
                <a:cs typeface="Times"/>
              </a:rPr>
              <a:t>heard</a:t>
            </a:r>
            <a:r>
              <a:rPr lang="en-US" sz="4000" dirty="0">
                <a:latin typeface="Times"/>
                <a:cs typeface="Times"/>
              </a:rPr>
              <a:t> and </a:t>
            </a:r>
            <a:r>
              <a:rPr lang="en-US" sz="4000" b="1" dirty="0" smtClean="0">
                <a:solidFill>
                  <a:srgbClr val="FF0000"/>
                </a:solidFill>
                <a:latin typeface="Times"/>
                <a:cs typeface="Times"/>
              </a:rPr>
              <a:t>learned</a:t>
            </a:r>
            <a:r>
              <a:rPr lang="en-US" sz="4000" dirty="0" smtClean="0">
                <a:latin typeface="Times"/>
                <a:cs typeface="Times"/>
              </a:rPr>
              <a:t> </a:t>
            </a:r>
            <a:r>
              <a:rPr lang="en-US" sz="4000" dirty="0">
                <a:latin typeface="Times"/>
                <a:cs typeface="Times"/>
              </a:rPr>
              <a:t>from the Father </a:t>
            </a:r>
            <a:r>
              <a:rPr lang="en-US" sz="4000" b="1" dirty="0">
                <a:solidFill>
                  <a:srgbClr val="FF0000"/>
                </a:solidFill>
                <a:latin typeface="Times"/>
                <a:cs typeface="Times"/>
              </a:rPr>
              <a:t>comes to Me</a:t>
            </a:r>
            <a:r>
              <a:rPr lang="en-US" sz="4000" dirty="0" smtClean="0">
                <a:latin typeface="Times"/>
                <a:cs typeface="Times"/>
              </a:rPr>
              <a:t>. </a:t>
            </a:r>
            <a:r>
              <a:rPr lang="en-US" sz="4000" dirty="0" err="1" smtClean="0">
                <a:latin typeface="Times"/>
                <a:cs typeface="Times"/>
              </a:rPr>
              <a:t>Jn</a:t>
            </a:r>
            <a:r>
              <a:rPr lang="en-US" sz="4000" dirty="0" smtClean="0">
                <a:latin typeface="Times"/>
                <a:cs typeface="Times"/>
              </a:rPr>
              <a:t> 6:45  </a:t>
            </a:r>
            <a:endParaRPr lang="en-US" sz="40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654271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latin typeface="Times"/>
                <a:cs typeface="Times"/>
              </a:rPr>
              <a:t>The Bread of life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Times"/>
                <a:cs typeface="Times"/>
              </a:rPr>
              <a:t>The Bread of life, which came down for us from heaven, </a:t>
            </a:r>
            <a:r>
              <a:rPr lang="en-US" sz="3200" b="1" u="sng" dirty="0">
                <a:solidFill>
                  <a:srgbClr val="800000"/>
                </a:solidFill>
                <a:latin typeface="Times"/>
                <a:cs typeface="Times"/>
              </a:rPr>
              <a:t>has given life to the world</a:t>
            </a:r>
            <a:r>
              <a:rPr lang="en-US" sz="3200" b="1" u="sng" dirty="0" smtClean="0">
                <a:solidFill>
                  <a:srgbClr val="800000"/>
                </a:solidFill>
                <a:latin typeface="Times"/>
                <a:cs typeface="Times"/>
              </a:rPr>
              <a:t>. </a:t>
            </a:r>
          </a:p>
          <a:p>
            <a:r>
              <a:rPr lang="en-US" sz="3200" b="1" dirty="0">
                <a:latin typeface="Times"/>
                <a:cs typeface="Times"/>
              </a:rPr>
              <a:t>You have brought Him forth without blemish; He gave us His body and His precious blood, </a:t>
            </a:r>
            <a:r>
              <a:rPr lang="en-US" sz="3200" b="1" u="sng" dirty="0">
                <a:solidFill>
                  <a:srgbClr val="800000"/>
                </a:solidFill>
                <a:latin typeface="Times"/>
                <a:cs typeface="Times"/>
              </a:rPr>
              <a:t>and we live forever</a:t>
            </a:r>
            <a:r>
              <a:rPr lang="en-US" sz="3200" b="1" u="sng" dirty="0" smtClean="0">
                <a:solidFill>
                  <a:srgbClr val="800000"/>
                </a:solidFill>
                <a:latin typeface="Times"/>
                <a:cs typeface="Times"/>
              </a:rPr>
              <a:t>. </a:t>
            </a:r>
            <a:endParaRPr lang="en-US" sz="3200" b="1" u="sng" dirty="0">
              <a:solidFill>
                <a:srgbClr val="800000"/>
              </a:solidFill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183539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"/>
                <a:cs typeface="Times"/>
              </a:rPr>
              <a:t>His Will</a:t>
            </a:r>
            <a:endParaRPr lang="en-US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dirty="0">
                <a:latin typeface="Times"/>
                <a:cs typeface="Times"/>
              </a:rPr>
              <a:t>37 </a:t>
            </a:r>
            <a:r>
              <a:rPr lang="en-US" sz="3600" dirty="0">
                <a:latin typeface="Times"/>
                <a:cs typeface="Times"/>
              </a:rPr>
              <a:t>All that the Father gives Me will come to Me, and the one who comes to Me I will by no means cast out. </a:t>
            </a:r>
            <a:r>
              <a:rPr lang="en-US" sz="3600" b="1" dirty="0">
                <a:latin typeface="Times"/>
                <a:cs typeface="Times"/>
              </a:rPr>
              <a:t>38 </a:t>
            </a:r>
            <a:r>
              <a:rPr lang="en-US" sz="3600" b="1" dirty="0">
                <a:solidFill>
                  <a:srgbClr val="FF0000"/>
                </a:solidFill>
                <a:latin typeface="Times"/>
                <a:cs typeface="Times"/>
              </a:rPr>
              <a:t>For I have come down from heaven, not to do My own will, but the will of Him who sent Me</a:t>
            </a:r>
            <a:r>
              <a:rPr lang="en-US" sz="3600" dirty="0" smtClean="0">
                <a:latin typeface="Times"/>
                <a:cs typeface="Times"/>
              </a:rPr>
              <a:t>. </a:t>
            </a:r>
            <a:r>
              <a:rPr lang="en-US" sz="3600" dirty="0" err="1" smtClean="0">
                <a:latin typeface="Times"/>
                <a:cs typeface="Times"/>
              </a:rPr>
              <a:t>Jn</a:t>
            </a:r>
            <a:r>
              <a:rPr lang="en-US" sz="3600" dirty="0" smtClean="0">
                <a:latin typeface="Times"/>
                <a:cs typeface="Times"/>
              </a:rPr>
              <a:t> 6:37,38</a:t>
            </a:r>
            <a:endParaRPr lang="en-US" sz="36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63909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"/>
                <a:cs typeface="Times"/>
              </a:rPr>
              <a:t>Pride is the cause of all diseases </a:t>
            </a:r>
            <a:endParaRPr lang="en-US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>
                <a:latin typeface="Times"/>
                <a:cs typeface="Times"/>
              </a:rPr>
              <a:t>This is the reason why </a:t>
            </a:r>
            <a:r>
              <a:rPr lang="en-US" sz="3600" b="1" dirty="0">
                <a:solidFill>
                  <a:srgbClr val="FF0000"/>
                </a:solidFill>
                <a:latin typeface="Times"/>
                <a:cs typeface="Times"/>
              </a:rPr>
              <a:t>he does not cast out those who come to him</a:t>
            </a:r>
            <a:r>
              <a:rPr lang="en-US" sz="3600" dirty="0">
                <a:latin typeface="Times"/>
                <a:cs typeface="Times"/>
              </a:rPr>
              <a:t>. “For I came down from heaven not to do my own will but the will of him that sent me.” </a:t>
            </a:r>
            <a:r>
              <a:rPr lang="en-US" sz="3600" b="1" u="sng" dirty="0">
                <a:solidFill>
                  <a:srgbClr val="FF0000"/>
                </a:solidFill>
                <a:latin typeface="Times"/>
                <a:cs typeface="Times"/>
              </a:rPr>
              <a:t>The soul departed from God because it was proud</a:t>
            </a:r>
            <a:r>
              <a:rPr lang="en-US" sz="3600" b="1" u="sng" dirty="0" smtClean="0">
                <a:solidFill>
                  <a:srgbClr val="FF0000"/>
                </a:solidFill>
                <a:latin typeface="Times"/>
                <a:cs typeface="Times"/>
              </a:rPr>
              <a:t>.</a:t>
            </a:r>
            <a:endParaRPr lang="en-US" sz="3600" b="1" u="sng" dirty="0">
              <a:solidFill>
                <a:srgbClr val="FF0000"/>
              </a:solidFill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332676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"/>
                <a:cs typeface="Times"/>
              </a:rPr>
              <a:t>Humility restores</a:t>
            </a:r>
            <a:endParaRPr lang="en-US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>
                <a:latin typeface="Times"/>
                <a:cs typeface="Times"/>
              </a:rPr>
              <a:t>… </a:t>
            </a:r>
            <a:r>
              <a:rPr lang="en-US" sz="3200" b="1" u="sng" dirty="0">
                <a:solidFill>
                  <a:srgbClr val="FF0000"/>
                </a:solidFill>
                <a:latin typeface="Times"/>
                <a:cs typeface="Times"/>
              </a:rPr>
              <a:t>Pride casts us out, humility restores us.</a:t>
            </a:r>
            <a:r>
              <a:rPr lang="en-US" sz="3200" dirty="0">
                <a:latin typeface="Times"/>
                <a:cs typeface="Times"/>
              </a:rPr>
              <a:t>… When a physician in the treatment of a disease cures certain </a:t>
            </a:r>
            <a:r>
              <a:rPr lang="en-US" sz="3200" b="1" dirty="0">
                <a:solidFill>
                  <a:srgbClr val="FF0000"/>
                </a:solidFill>
                <a:latin typeface="Times"/>
                <a:cs typeface="Times"/>
              </a:rPr>
              <a:t>outward symptoms</a:t>
            </a:r>
            <a:r>
              <a:rPr lang="en-US" sz="3200" dirty="0">
                <a:latin typeface="Times"/>
                <a:cs typeface="Times"/>
              </a:rPr>
              <a:t> but not the cause that produces them, his cure is only temporary. So long as the cause remains, </a:t>
            </a:r>
            <a:r>
              <a:rPr lang="en-US" sz="3200" b="1" u="sng" dirty="0">
                <a:solidFill>
                  <a:srgbClr val="FF0000"/>
                </a:solidFill>
                <a:latin typeface="Times"/>
                <a:cs typeface="Times"/>
              </a:rPr>
              <a:t>the disease may return</a:t>
            </a:r>
            <a:r>
              <a:rPr lang="en-US" sz="3200" dirty="0">
                <a:latin typeface="Times"/>
                <a:cs typeface="Times"/>
              </a:rPr>
              <a:t>.</a:t>
            </a:r>
            <a:r>
              <a:rPr lang="en-US" sz="3200" dirty="0" smtClean="0">
                <a:latin typeface="Times"/>
                <a:cs typeface="Times"/>
              </a:rPr>
              <a:t>…</a:t>
            </a:r>
            <a:endParaRPr lang="en-US" sz="32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479735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"/>
                <a:cs typeface="Times"/>
              </a:rPr>
              <a:t>Imitate the Humble God</a:t>
            </a:r>
            <a:endParaRPr lang="en-US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>
                <a:latin typeface="Times"/>
                <a:cs typeface="Times"/>
              </a:rPr>
              <a:t>That </a:t>
            </a:r>
            <a:r>
              <a:rPr lang="en-US" sz="3200" b="1" dirty="0">
                <a:solidFill>
                  <a:srgbClr val="FF0000"/>
                </a:solidFill>
                <a:latin typeface="Times"/>
                <a:cs typeface="Times"/>
              </a:rPr>
              <a:t>the cause then of </a:t>
            </a:r>
            <a:r>
              <a:rPr lang="en-US" sz="3200" b="1" dirty="0" smtClean="0">
                <a:solidFill>
                  <a:srgbClr val="FF0000"/>
                </a:solidFill>
                <a:latin typeface="Times"/>
                <a:cs typeface="Times"/>
              </a:rPr>
              <a:t>all diseases</a:t>
            </a:r>
            <a:r>
              <a:rPr lang="en-US" sz="3200" dirty="0">
                <a:latin typeface="Times"/>
                <a:cs typeface="Times"/>
              </a:rPr>
              <a:t>, that is, </a:t>
            </a:r>
            <a:r>
              <a:rPr lang="en-US" sz="3200" b="1" u="sng" dirty="0">
                <a:solidFill>
                  <a:srgbClr val="FF0000"/>
                </a:solidFill>
                <a:latin typeface="Times"/>
                <a:cs typeface="Times"/>
              </a:rPr>
              <a:t>pride</a:t>
            </a:r>
            <a:r>
              <a:rPr lang="en-US" sz="3200" dirty="0">
                <a:latin typeface="Times"/>
                <a:cs typeface="Times"/>
              </a:rPr>
              <a:t>, might be eradicated, the </a:t>
            </a:r>
            <a:r>
              <a:rPr lang="en-US" sz="3200" b="1" u="sng" dirty="0">
                <a:solidFill>
                  <a:srgbClr val="FF0000"/>
                </a:solidFill>
                <a:latin typeface="Times"/>
                <a:cs typeface="Times"/>
              </a:rPr>
              <a:t>Son of God humbled himself</a:t>
            </a:r>
            <a:r>
              <a:rPr lang="en-US" sz="3200" dirty="0">
                <a:latin typeface="Times"/>
                <a:cs typeface="Times"/>
              </a:rPr>
              <a:t>. Why are you proud, O man? The Son of God humbled himself for you. </a:t>
            </a:r>
            <a:r>
              <a:rPr lang="en-US" sz="3200" b="1" u="sng" dirty="0">
                <a:solidFill>
                  <a:srgbClr val="FF0000"/>
                </a:solidFill>
                <a:latin typeface="Times"/>
                <a:cs typeface="Times"/>
              </a:rPr>
              <a:t>It might shame you,</a:t>
            </a:r>
            <a:r>
              <a:rPr lang="en-US" sz="3200" dirty="0">
                <a:latin typeface="Times"/>
                <a:cs typeface="Times"/>
              </a:rPr>
              <a:t> perhaps, to imitate a humble man; </a:t>
            </a:r>
            <a:r>
              <a:rPr lang="en-US" sz="3200" b="1" u="sng" dirty="0">
                <a:solidFill>
                  <a:srgbClr val="FF0000"/>
                </a:solidFill>
                <a:latin typeface="Times"/>
                <a:cs typeface="Times"/>
              </a:rPr>
              <a:t>but imitate at least a humble God</a:t>
            </a:r>
            <a:r>
              <a:rPr lang="en-US" sz="3200" dirty="0">
                <a:latin typeface="Times"/>
                <a:cs typeface="Times"/>
              </a:rPr>
              <a:t>.</a:t>
            </a:r>
            <a:r>
              <a:rPr lang="en-US" sz="3200" dirty="0" smtClean="0">
                <a:latin typeface="Times"/>
                <a:cs typeface="Times"/>
              </a:rPr>
              <a:t>…</a:t>
            </a:r>
            <a:endParaRPr lang="en-US" sz="32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941779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rgbClr val="FF0000"/>
                </a:solidFill>
                <a:latin typeface="Times"/>
                <a:cs typeface="Times"/>
              </a:rPr>
              <a:t>Pride does its own will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>
                <a:latin typeface="Times"/>
                <a:cs typeface="Times"/>
              </a:rPr>
              <a:t>And this is the </a:t>
            </a:r>
            <a:r>
              <a:rPr lang="en-US" sz="2800" b="1" u="sng" dirty="0">
                <a:solidFill>
                  <a:srgbClr val="FF0000"/>
                </a:solidFill>
                <a:latin typeface="Times"/>
                <a:cs typeface="Times"/>
              </a:rPr>
              <a:t>proof of his humility</a:t>
            </a:r>
            <a:r>
              <a:rPr lang="en-US" sz="2800" dirty="0">
                <a:latin typeface="Times"/>
                <a:cs typeface="Times"/>
              </a:rPr>
              <a:t>: “I came not to do my own will but the will of him that sent me.” </a:t>
            </a:r>
            <a:r>
              <a:rPr lang="en-US" sz="2800" b="1" u="sng" dirty="0">
                <a:solidFill>
                  <a:srgbClr val="FF0000"/>
                </a:solidFill>
                <a:latin typeface="Times"/>
                <a:cs typeface="Times"/>
              </a:rPr>
              <a:t>Pride does its own will</a:t>
            </a:r>
            <a:r>
              <a:rPr lang="en-US" sz="2800" dirty="0">
                <a:latin typeface="Times"/>
                <a:cs typeface="Times"/>
              </a:rPr>
              <a:t>; </a:t>
            </a:r>
            <a:r>
              <a:rPr lang="en-US" sz="2800" b="1" u="sng" dirty="0">
                <a:solidFill>
                  <a:srgbClr val="008000"/>
                </a:solidFill>
                <a:latin typeface="Times"/>
                <a:cs typeface="Times"/>
              </a:rPr>
              <a:t>humility does the will of God</a:t>
            </a:r>
            <a:r>
              <a:rPr lang="en-US" sz="2800" dirty="0">
                <a:latin typeface="Times"/>
                <a:cs typeface="Times"/>
              </a:rPr>
              <a:t>. For this very reason, therefore, I will not cast out the one who comes to me, </a:t>
            </a:r>
            <a:r>
              <a:rPr lang="en-US" sz="2800" b="1" u="sng" dirty="0">
                <a:solidFill>
                  <a:srgbClr val="FF0000"/>
                </a:solidFill>
                <a:latin typeface="Times"/>
                <a:cs typeface="Times"/>
              </a:rPr>
              <a:t>because I came not to do my own will, but the will of him who sent me</a:t>
            </a:r>
            <a:r>
              <a:rPr lang="en-US" sz="2800" dirty="0">
                <a:latin typeface="Times"/>
                <a:cs typeface="Times"/>
              </a:rPr>
              <a:t>. </a:t>
            </a:r>
            <a:r>
              <a:rPr lang="en-US" sz="2800" b="1" u="sng" dirty="0">
                <a:solidFill>
                  <a:srgbClr val="008000"/>
                </a:solidFill>
                <a:latin typeface="Times"/>
                <a:cs typeface="Times"/>
              </a:rPr>
              <a:t>I came to teach humility by being humble myself</a:t>
            </a:r>
            <a:r>
              <a:rPr lang="en-US" sz="2800" dirty="0">
                <a:latin typeface="Times"/>
                <a:cs typeface="Times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61566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"/>
                <a:cs typeface="Times"/>
              </a:rPr>
              <a:t>Those </a:t>
            </a:r>
            <a:r>
              <a:rPr lang="en-US" b="1" i="1" u="sng" dirty="0">
                <a:solidFill>
                  <a:srgbClr val="800000"/>
                </a:solidFill>
                <a:latin typeface="Times"/>
                <a:cs typeface="Times"/>
              </a:rPr>
              <a:t>who are</a:t>
            </a:r>
            <a:r>
              <a:rPr lang="en-US" b="1" u="sng" dirty="0">
                <a:solidFill>
                  <a:srgbClr val="800000"/>
                </a:solidFill>
                <a:latin typeface="Times"/>
                <a:cs typeface="Times"/>
              </a:rPr>
              <a:t> Christ’s </a:t>
            </a:r>
            <a:endParaRPr lang="en-US" b="1" u="sng" dirty="0">
              <a:solidFill>
                <a:srgbClr val="8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dirty="0">
                <a:latin typeface="Times"/>
                <a:cs typeface="Times"/>
              </a:rPr>
              <a:t>And those </a:t>
            </a:r>
            <a:r>
              <a:rPr lang="en-US" sz="5400" b="1" i="1" dirty="0">
                <a:solidFill>
                  <a:srgbClr val="FF0000"/>
                </a:solidFill>
                <a:latin typeface="Times"/>
                <a:cs typeface="Times"/>
              </a:rPr>
              <a:t>who are</a:t>
            </a:r>
            <a:r>
              <a:rPr lang="en-US" sz="5400" b="1" dirty="0">
                <a:solidFill>
                  <a:srgbClr val="FF0000"/>
                </a:solidFill>
                <a:latin typeface="Times"/>
                <a:cs typeface="Times"/>
              </a:rPr>
              <a:t> Christ’s </a:t>
            </a:r>
            <a:r>
              <a:rPr lang="en-US" sz="5400" dirty="0">
                <a:latin typeface="Times"/>
                <a:cs typeface="Times"/>
              </a:rPr>
              <a:t>have crucified the flesh with its passions and desires</a:t>
            </a:r>
            <a:r>
              <a:rPr lang="en-US" sz="5400" dirty="0" smtClean="0">
                <a:latin typeface="Times"/>
                <a:cs typeface="Times"/>
              </a:rPr>
              <a:t>. Gal 5:24</a:t>
            </a:r>
            <a:endParaRPr lang="en-US" sz="54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491432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latin typeface="Times"/>
                <a:cs typeface="Times"/>
              </a:rPr>
              <a:t>Those </a:t>
            </a:r>
            <a:r>
              <a:rPr lang="en-US" b="1" i="1" u="sng" dirty="0">
                <a:solidFill>
                  <a:srgbClr val="800000"/>
                </a:solidFill>
                <a:latin typeface="Times"/>
                <a:cs typeface="Times"/>
              </a:rPr>
              <a:t>who are</a:t>
            </a:r>
            <a:r>
              <a:rPr lang="en-US" b="1" u="sng" dirty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US" b="1" u="sng" dirty="0" smtClean="0">
                <a:solidFill>
                  <a:srgbClr val="800000"/>
                </a:solidFill>
                <a:latin typeface="Times"/>
                <a:cs typeface="Times"/>
              </a:rPr>
              <a:t>NOT Christ’s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dirty="0">
                <a:latin typeface="Times"/>
                <a:cs typeface="Times"/>
              </a:rPr>
              <a:t>And those </a:t>
            </a:r>
            <a:r>
              <a:rPr lang="en-US" sz="4400" i="1" dirty="0">
                <a:latin typeface="Times"/>
                <a:cs typeface="Times"/>
              </a:rPr>
              <a:t>who </a:t>
            </a:r>
            <a:r>
              <a:rPr lang="en-US" sz="4400" i="1" dirty="0" smtClean="0">
                <a:latin typeface="Times"/>
                <a:cs typeface="Times"/>
              </a:rPr>
              <a:t>are </a:t>
            </a:r>
            <a:r>
              <a:rPr lang="en-US" sz="4400" b="1" i="1" u="sng" dirty="0" smtClean="0">
                <a:solidFill>
                  <a:srgbClr val="FF0000"/>
                </a:solidFill>
                <a:latin typeface="Times"/>
                <a:cs typeface="Times"/>
              </a:rPr>
              <a:t>NOT</a:t>
            </a:r>
            <a:r>
              <a:rPr lang="en-US" sz="4400" dirty="0" smtClean="0">
                <a:latin typeface="Times"/>
                <a:cs typeface="Times"/>
              </a:rPr>
              <a:t> </a:t>
            </a:r>
            <a:r>
              <a:rPr lang="en-US" sz="4400" dirty="0">
                <a:latin typeface="Times"/>
                <a:cs typeface="Times"/>
              </a:rPr>
              <a:t>Christ’s have </a:t>
            </a:r>
            <a:r>
              <a:rPr lang="en-US" sz="4400" b="1" dirty="0" smtClean="0">
                <a:solidFill>
                  <a:srgbClr val="FF0000"/>
                </a:solidFill>
                <a:latin typeface="Times"/>
                <a:cs typeface="Times"/>
              </a:rPr>
              <a:t>NOT</a:t>
            </a:r>
            <a:r>
              <a:rPr lang="en-US" sz="4400" dirty="0" smtClean="0">
                <a:latin typeface="Times"/>
                <a:cs typeface="Times"/>
              </a:rPr>
              <a:t> crucified </a:t>
            </a:r>
            <a:r>
              <a:rPr lang="en-US" sz="4400" dirty="0">
                <a:latin typeface="Times"/>
                <a:cs typeface="Times"/>
              </a:rPr>
              <a:t>the flesh with its passions and </a:t>
            </a:r>
            <a:r>
              <a:rPr lang="en-US" sz="4400" dirty="0" smtClean="0">
                <a:latin typeface="Times"/>
                <a:cs typeface="Times"/>
              </a:rPr>
              <a:t>desires, </a:t>
            </a:r>
            <a:r>
              <a:rPr lang="en-US" sz="4400" b="1" dirty="0" smtClean="0">
                <a:solidFill>
                  <a:srgbClr val="FF0000"/>
                </a:solidFill>
                <a:latin typeface="Times"/>
                <a:cs typeface="Times"/>
              </a:rPr>
              <a:t>AND THEY </a:t>
            </a:r>
            <a:r>
              <a:rPr lang="en-US" sz="4400" b="1" smtClean="0">
                <a:solidFill>
                  <a:srgbClr val="FF0000"/>
                </a:solidFill>
                <a:latin typeface="Times"/>
                <a:cs typeface="Times"/>
              </a:rPr>
              <a:t>ARE </a:t>
            </a:r>
            <a:r>
              <a:rPr lang="en-US" sz="4400" b="1" smtClean="0">
                <a:solidFill>
                  <a:srgbClr val="FF0000"/>
                </a:solidFill>
                <a:latin typeface="Times"/>
                <a:cs typeface="Times"/>
              </a:rPr>
              <a:t>DOING </a:t>
            </a:r>
            <a:r>
              <a:rPr lang="en-US" sz="4400" b="1" dirty="0" smtClean="0">
                <a:solidFill>
                  <a:srgbClr val="FF0000"/>
                </a:solidFill>
                <a:latin typeface="Times"/>
                <a:cs typeface="Times"/>
              </a:rPr>
              <a:t>THEIR OWN WILL</a:t>
            </a:r>
            <a:endParaRPr lang="en-US" sz="4400" b="1" dirty="0">
              <a:solidFill>
                <a:srgbClr val="FF0000"/>
              </a:solidFill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484199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"/>
                <a:cs typeface="Times"/>
              </a:rPr>
              <a:t>We are members of Him</a:t>
            </a:r>
            <a:endParaRPr lang="en-US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6747614" cy="4496855"/>
          </a:xfrm>
        </p:spPr>
        <p:txBody>
          <a:bodyPr>
            <a:normAutofit/>
          </a:bodyPr>
          <a:lstStyle/>
          <a:p>
            <a:pPr algn="ctr"/>
            <a:r>
              <a:rPr lang="en-US" sz="2600" b="1" u="sng" dirty="0">
                <a:solidFill>
                  <a:srgbClr val="FF0000"/>
                </a:solidFill>
                <a:latin typeface="Times"/>
                <a:cs typeface="Times"/>
              </a:rPr>
              <a:t>Whoever comes to me is made a member of me.</a:t>
            </a:r>
            <a:r>
              <a:rPr lang="en-US" sz="2600" dirty="0">
                <a:latin typeface="Times"/>
                <a:cs typeface="Times"/>
              </a:rPr>
              <a:t> </a:t>
            </a:r>
            <a:r>
              <a:rPr lang="en-US" sz="2600" b="1" u="sng" dirty="0">
                <a:solidFill>
                  <a:srgbClr val="008000"/>
                </a:solidFill>
                <a:latin typeface="Times"/>
                <a:cs typeface="Times"/>
              </a:rPr>
              <a:t>Such a person is necessarily humble</a:t>
            </a:r>
            <a:r>
              <a:rPr lang="en-US" sz="2600" u="sng" dirty="0">
                <a:latin typeface="Times"/>
                <a:cs typeface="Times"/>
              </a:rPr>
              <a:t>, </a:t>
            </a:r>
            <a:r>
              <a:rPr lang="en-US" sz="2600" dirty="0">
                <a:latin typeface="Times"/>
                <a:cs typeface="Times"/>
              </a:rPr>
              <a:t>because he will not do his own will but the will of God; and therefore [this person] is not cast out. </a:t>
            </a:r>
            <a:r>
              <a:rPr lang="en-US" sz="2600" b="1" u="sng" dirty="0">
                <a:solidFill>
                  <a:srgbClr val="FF0000"/>
                </a:solidFill>
                <a:latin typeface="Times"/>
                <a:cs typeface="Times"/>
              </a:rPr>
              <a:t>He was cast out, as proud</a:t>
            </a:r>
            <a:r>
              <a:rPr lang="en-US" sz="2600" dirty="0">
                <a:latin typeface="Times"/>
                <a:cs typeface="Times"/>
              </a:rPr>
              <a:t>.… But he will not cast us out because </a:t>
            </a:r>
            <a:r>
              <a:rPr lang="en-US" sz="2600" b="1" u="sng" dirty="0">
                <a:solidFill>
                  <a:srgbClr val="FF0000"/>
                </a:solidFill>
                <a:latin typeface="Times"/>
                <a:cs typeface="Times"/>
              </a:rPr>
              <a:t>we are members of the one who desired to be our head by teaching us humility</a:t>
            </a:r>
            <a:r>
              <a:rPr lang="en-US" sz="2600" dirty="0">
                <a:latin typeface="Times"/>
                <a:cs typeface="Times"/>
              </a:rPr>
              <a:t>. </a:t>
            </a:r>
            <a:endParaRPr lang="en-US" dirty="0" smtClean="0">
              <a:latin typeface="Times"/>
              <a:cs typeface="Times"/>
            </a:endParaRPr>
          </a:p>
          <a:p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</a:rPr>
              <a:t>St Augustine </a:t>
            </a:r>
            <a:r>
              <a:rPr lang="en-US" sz="1200" dirty="0" smtClean="0"/>
              <a:t>: Tractates </a:t>
            </a:r>
            <a:r>
              <a:rPr lang="en-US" sz="1200" dirty="0"/>
              <a:t>on the Gospel of John 25.15-16, 18. [NPNF 1 7:165-67**.]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808323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42</TotalTime>
  <Words>483</Words>
  <Application>Microsoft Macintosh PowerPoint</Application>
  <PresentationFormat>On-screen Show (4:3)</PresentationFormat>
  <Paragraphs>24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Plaza</vt:lpstr>
      <vt:lpstr>Pride casts us out,  Humility restores us</vt:lpstr>
      <vt:lpstr>His Will</vt:lpstr>
      <vt:lpstr>Pride is the cause of all diseases </vt:lpstr>
      <vt:lpstr>Humility restores</vt:lpstr>
      <vt:lpstr>Imitate the Humble God</vt:lpstr>
      <vt:lpstr>Pride does its own will</vt:lpstr>
      <vt:lpstr>Those who are Christ’s </vt:lpstr>
      <vt:lpstr>Those who are NOT Christ’s </vt:lpstr>
      <vt:lpstr>We are members of Him</vt:lpstr>
      <vt:lpstr>Comes to Me</vt:lpstr>
      <vt:lpstr>The Bread of life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Pride casts us out,  humility restores us</dc:title>
  <dc:creator>Father Mark Aziz</dc:creator>
  <cp:lastModifiedBy>Father Mark Aziz</cp:lastModifiedBy>
  <cp:revision>5</cp:revision>
  <dcterms:created xsi:type="dcterms:W3CDTF">2016-02-26T19:40:37Z</dcterms:created>
  <dcterms:modified xsi:type="dcterms:W3CDTF">2016-02-27T19:16:32Z</dcterms:modified>
</cp:coreProperties>
</file>