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6" r:id="rId4"/>
    <p:sldId id="269" r:id="rId5"/>
    <p:sldId id="267" r:id="rId6"/>
    <p:sldId id="263" r:id="rId7"/>
    <p:sldId id="261" r:id="rId8"/>
    <p:sldId id="268" r:id="rId9"/>
    <p:sldId id="262" r:id="rId10"/>
    <p:sldId id="270" r:id="rId11"/>
    <p:sldId id="271"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21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53063E4-9E60-6E4F-96D8-74EEDA44FA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5DFC692A-9DB2-ED44-B7D0-6CB1A59CFE46}" type="datetimeFigureOut">
              <a:rPr lang="en-US" smtClean="0"/>
              <a:t>27/11/15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DFC692A-9DB2-ED44-B7D0-6CB1A59CFE46}" type="datetimeFigureOut">
              <a:rPr lang="en-US" smtClean="0"/>
              <a:t>27/11/15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53063E4-9E60-6E4F-96D8-74EEDA44FACA}"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53063E4-9E60-6E4F-96D8-74EEDA44FACA}"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5DFC692A-9DB2-ED44-B7D0-6CB1A59CFE46}" type="datetimeFigureOut">
              <a:rPr lang="en-US" smtClean="0"/>
              <a:t>27/11/15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53063E4-9E60-6E4F-96D8-74EEDA44FACA}"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DFC692A-9DB2-ED44-B7D0-6CB1A59CFE46}" type="datetimeFigureOut">
              <a:rPr lang="en-US" smtClean="0"/>
              <a:t>27/11/15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063E4-9E60-6E4F-96D8-74EEDA44FA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FC692A-9DB2-ED44-B7D0-6CB1A59CFE46}" type="datetimeFigureOut">
              <a:rPr lang="en-US" smtClean="0"/>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063E4-9E60-6E4F-96D8-74EEDA44FACA}"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5DFC692A-9DB2-ED44-B7D0-6CB1A59CFE46}" type="datetimeFigureOut">
              <a:rPr lang="en-US" smtClean="0"/>
              <a:t>27/11/15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53063E4-9E60-6E4F-96D8-74EEDA44FA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latin typeface="Times"/>
                <a:cs typeface="Times"/>
              </a:rPr>
              <a:t>Higher Math</a:t>
            </a:r>
            <a:endParaRPr lang="en-US" b="1" u="sng" dirty="0">
              <a:latin typeface="Times"/>
              <a:cs typeface="Times"/>
            </a:endParaRPr>
          </a:p>
        </p:txBody>
      </p:sp>
      <p:sp>
        <p:nvSpPr>
          <p:cNvPr id="3" name="Subtitle 2"/>
          <p:cNvSpPr>
            <a:spLocks noGrp="1"/>
          </p:cNvSpPr>
          <p:nvPr>
            <p:ph type="subTitle" idx="1"/>
          </p:nvPr>
        </p:nvSpPr>
        <p:spPr>
          <a:xfrm>
            <a:off x="2272223" y="5278719"/>
            <a:ext cx="5458968" cy="621792"/>
          </a:xfrm>
        </p:spPr>
        <p:txBody>
          <a:bodyPr/>
          <a:lstStyle/>
          <a:p>
            <a:pPr algn="ctr"/>
            <a:r>
              <a:rPr lang="en-US" b="1" dirty="0" smtClean="0"/>
              <a:t>3</a:t>
            </a:r>
            <a:r>
              <a:rPr lang="en-US" b="1" baseline="30000" dirty="0" smtClean="0"/>
              <a:t>rd</a:t>
            </a:r>
            <a:r>
              <a:rPr lang="en-US" b="1" dirty="0" smtClean="0"/>
              <a:t> Sunday of </a:t>
            </a:r>
            <a:r>
              <a:rPr lang="en-US" b="1" dirty="0" err="1" smtClean="0"/>
              <a:t>Hatour</a:t>
            </a:r>
            <a:endParaRPr lang="en-US" b="1" dirty="0"/>
          </a:p>
        </p:txBody>
      </p:sp>
      <p:pic>
        <p:nvPicPr>
          <p:cNvPr id="4" name="Picture 3"/>
          <p:cNvPicPr>
            <a:picLocks noChangeAspect="1"/>
          </p:cNvPicPr>
          <p:nvPr/>
        </p:nvPicPr>
        <p:blipFill>
          <a:blip r:embed="rId2"/>
          <a:stretch>
            <a:fillRect/>
          </a:stretch>
        </p:blipFill>
        <p:spPr>
          <a:xfrm>
            <a:off x="3841453" y="984556"/>
            <a:ext cx="3889738" cy="2591164"/>
          </a:xfrm>
          <a:prstGeom prst="rect">
            <a:avLst/>
          </a:prstGeom>
        </p:spPr>
      </p:pic>
      <p:pic>
        <p:nvPicPr>
          <p:cNvPr id="5" name="Picture 4"/>
          <p:cNvPicPr>
            <a:picLocks noChangeAspect="1"/>
          </p:cNvPicPr>
          <p:nvPr/>
        </p:nvPicPr>
        <p:blipFill rotWithShape="1">
          <a:blip r:embed="rId3"/>
          <a:srcRect l="57648" t="-667" r="-500" b="667"/>
          <a:stretch/>
        </p:blipFill>
        <p:spPr>
          <a:xfrm>
            <a:off x="642184" y="226801"/>
            <a:ext cx="2448999" cy="4279900"/>
          </a:xfrm>
          <a:prstGeom prst="rect">
            <a:avLst/>
          </a:prstGeom>
        </p:spPr>
      </p:pic>
    </p:spTree>
    <p:extLst>
      <p:ext uri="{BB962C8B-B14F-4D97-AF65-F5344CB8AC3E}">
        <p14:creationId xmlns:p14="http://schemas.microsoft.com/office/powerpoint/2010/main" val="170495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Pauline </a:t>
            </a:r>
            <a:endParaRPr lang="en-US" b="1" u="sng" dirty="0">
              <a:latin typeface="Times"/>
              <a:cs typeface="Times"/>
            </a:endParaRPr>
          </a:p>
        </p:txBody>
      </p:sp>
      <p:sp>
        <p:nvSpPr>
          <p:cNvPr id="3" name="Content Placeholder 2"/>
          <p:cNvSpPr>
            <a:spLocks noGrp="1"/>
          </p:cNvSpPr>
          <p:nvPr>
            <p:ph idx="1"/>
          </p:nvPr>
        </p:nvSpPr>
        <p:spPr/>
        <p:txBody>
          <a:bodyPr>
            <a:normAutofit/>
          </a:bodyPr>
          <a:lstStyle/>
          <a:p>
            <a:pPr algn="ctr"/>
            <a:r>
              <a:rPr lang="en-US" sz="4000" b="1" i="1" dirty="0">
                <a:latin typeface="Times"/>
                <a:cs typeface="Times"/>
              </a:rPr>
              <a:t>which is</a:t>
            </a:r>
            <a:r>
              <a:rPr lang="en-US" sz="4000" b="1" dirty="0">
                <a:latin typeface="Times"/>
                <a:cs typeface="Times"/>
              </a:rPr>
              <a:t> manifest evidence of the righteous judgment of God, that you </a:t>
            </a:r>
            <a:r>
              <a:rPr lang="en-US" sz="4000" b="1" u="sng" dirty="0">
                <a:solidFill>
                  <a:srgbClr val="C00202"/>
                </a:solidFill>
                <a:latin typeface="Times"/>
                <a:cs typeface="Times"/>
              </a:rPr>
              <a:t>may be counted worthy of the kingdom of God, for which you also suffer</a:t>
            </a:r>
            <a:r>
              <a:rPr lang="en-US" sz="4000" b="1" dirty="0" smtClean="0">
                <a:latin typeface="Times"/>
                <a:cs typeface="Times"/>
              </a:rPr>
              <a:t>; 1 </a:t>
            </a:r>
            <a:r>
              <a:rPr lang="en-US" sz="4000" b="1" dirty="0" err="1" smtClean="0">
                <a:latin typeface="Times"/>
                <a:cs typeface="Times"/>
              </a:rPr>
              <a:t>Thess</a:t>
            </a:r>
            <a:r>
              <a:rPr lang="en-US" sz="4000" b="1" dirty="0" smtClean="0">
                <a:latin typeface="Times"/>
                <a:cs typeface="Times"/>
              </a:rPr>
              <a:t> 1:5</a:t>
            </a:r>
            <a:endParaRPr lang="en-US" sz="4000" b="1" dirty="0">
              <a:latin typeface="Times"/>
              <a:cs typeface="Times"/>
            </a:endParaRPr>
          </a:p>
        </p:txBody>
      </p:sp>
    </p:spTree>
    <p:extLst>
      <p:ext uri="{BB962C8B-B14F-4D97-AF65-F5344CB8AC3E}">
        <p14:creationId xmlns:p14="http://schemas.microsoft.com/office/powerpoint/2010/main" val="347871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Catholic Epistle </a:t>
            </a:r>
            <a:endParaRPr lang="en-US" b="1" u="sng" dirty="0">
              <a:latin typeface="Times"/>
              <a:cs typeface="Times"/>
            </a:endParaRPr>
          </a:p>
        </p:txBody>
      </p:sp>
      <p:sp>
        <p:nvSpPr>
          <p:cNvPr id="3" name="Content Placeholder 2"/>
          <p:cNvSpPr>
            <a:spLocks noGrp="1"/>
          </p:cNvSpPr>
          <p:nvPr>
            <p:ph idx="1"/>
          </p:nvPr>
        </p:nvSpPr>
        <p:spPr>
          <a:xfrm>
            <a:off x="457199" y="2209800"/>
            <a:ext cx="7334645" cy="4311097"/>
          </a:xfrm>
        </p:spPr>
        <p:txBody>
          <a:bodyPr>
            <a:noAutofit/>
          </a:bodyPr>
          <a:lstStyle/>
          <a:p>
            <a:pPr algn="ctr"/>
            <a:r>
              <a:rPr lang="en-US" sz="3600" b="1" dirty="0">
                <a:latin typeface="Times"/>
                <a:cs typeface="Times"/>
              </a:rPr>
              <a:t>4 In regard to these, they think it strange that you do not run with </a:t>
            </a:r>
            <a:r>
              <a:rPr lang="en-US" sz="3600" b="1" i="1" dirty="0">
                <a:latin typeface="Times"/>
                <a:cs typeface="Times"/>
              </a:rPr>
              <a:t>them</a:t>
            </a:r>
            <a:r>
              <a:rPr lang="en-US" sz="3600" b="1" dirty="0">
                <a:latin typeface="Times"/>
                <a:cs typeface="Times"/>
              </a:rPr>
              <a:t> in the same flood of dissipation, speaking evil of </a:t>
            </a:r>
            <a:r>
              <a:rPr lang="en-US" sz="3600" b="1" i="1" dirty="0">
                <a:latin typeface="Times"/>
                <a:cs typeface="Times"/>
              </a:rPr>
              <a:t>you.</a:t>
            </a:r>
            <a:r>
              <a:rPr lang="en-US" sz="3600" b="1" dirty="0">
                <a:latin typeface="Times"/>
                <a:cs typeface="Times"/>
              </a:rPr>
              <a:t> 5 They </a:t>
            </a:r>
            <a:r>
              <a:rPr lang="en-US" sz="3600" b="1" u="sng" dirty="0">
                <a:solidFill>
                  <a:srgbClr val="C00202"/>
                </a:solidFill>
                <a:latin typeface="Times"/>
                <a:cs typeface="Times"/>
              </a:rPr>
              <a:t>will give an account to Him who is ready to judge the living and the dead</a:t>
            </a:r>
            <a:r>
              <a:rPr lang="en-US" sz="3600" b="1" dirty="0">
                <a:latin typeface="Times"/>
                <a:cs typeface="Times"/>
              </a:rPr>
              <a:t>. </a:t>
            </a:r>
            <a:r>
              <a:rPr lang="en-US" sz="3600" b="1" dirty="0" smtClean="0">
                <a:latin typeface="Times"/>
                <a:cs typeface="Times"/>
              </a:rPr>
              <a:t>1 Pet 4:4,5</a:t>
            </a:r>
            <a:endParaRPr lang="en-US" sz="3600" b="1" dirty="0">
              <a:latin typeface="Times"/>
              <a:cs typeface="Times"/>
            </a:endParaRPr>
          </a:p>
        </p:txBody>
      </p:sp>
    </p:spTree>
    <p:extLst>
      <p:ext uri="{BB962C8B-B14F-4D97-AF65-F5344CB8AC3E}">
        <p14:creationId xmlns:p14="http://schemas.microsoft.com/office/powerpoint/2010/main" val="113555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Acts</a:t>
            </a:r>
            <a:endParaRPr lang="en-US" b="1" u="sng" dirty="0">
              <a:latin typeface="Times"/>
              <a:cs typeface="Times"/>
            </a:endParaRPr>
          </a:p>
        </p:txBody>
      </p:sp>
      <p:sp>
        <p:nvSpPr>
          <p:cNvPr id="3" name="Content Placeholder 2"/>
          <p:cNvSpPr>
            <a:spLocks noGrp="1"/>
          </p:cNvSpPr>
          <p:nvPr>
            <p:ph idx="1"/>
          </p:nvPr>
        </p:nvSpPr>
        <p:spPr/>
        <p:txBody>
          <a:bodyPr>
            <a:normAutofit lnSpcReduction="10000"/>
          </a:bodyPr>
          <a:lstStyle/>
          <a:p>
            <a:pPr algn="ctr"/>
            <a:r>
              <a:rPr lang="en-US" sz="3200" b="1" dirty="0">
                <a:latin typeface="Times"/>
                <a:cs typeface="Times"/>
              </a:rPr>
              <a:t>38 And now I say to you, </a:t>
            </a:r>
            <a:r>
              <a:rPr lang="en-US" sz="3200" b="1" u="sng" dirty="0">
                <a:solidFill>
                  <a:srgbClr val="C00202"/>
                </a:solidFill>
                <a:latin typeface="Times"/>
                <a:cs typeface="Times"/>
              </a:rPr>
              <a:t>keep away from these men and let them alone</a:t>
            </a:r>
            <a:r>
              <a:rPr lang="en-US" sz="3200" b="1" dirty="0">
                <a:latin typeface="Times"/>
                <a:cs typeface="Times"/>
              </a:rPr>
              <a:t>; for if this plan or this work is of men, it will come to nothing; 39 but if it is of God, you cannot overthrow it—</a:t>
            </a:r>
            <a:r>
              <a:rPr lang="en-US" sz="3200" b="1" u="sng" dirty="0">
                <a:solidFill>
                  <a:srgbClr val="C00202"/>
                </a:solidFill>
                <a:latin typeface="Times"/>
                <a:cs typeface="Times"/>
              </a:rPr>
              <a:t>lest you even be found to fight against God</a:t>
            </a:r>
            <a:r>
              <a:rPr lang="en-US" sz="3200" b="1" dirty="0">
                <a:latin typeface="Times"/>
                <a:cs typeface="Times"/>
              </a:rPr>
              <a:t>.</a:t>
            </a:r>
            <a:r>
              <a:rPr lang="en-US" sz="3200" b="1" dirty="0" smtClean="0">
                <a:latin typeface="Times"/>
                <a:cs typeface="Times"/>
              </a:rPr>
              <a:t>” Acts 5:38,39</a:t>
            </a:r>
            <a:endParaRPr lang="en-US" sz="3200" b="1" dirty="0">
              <a:latin typeface="Times"/>
              <a:cs typeface="Times"/>
            </a:endParaRPr>
          </a:p>
          <a:p>
            <a:endParaRPr lang="en-US" dirty="0"/>
          </a:p>
        </p:txBody>
      </p:sp>
    </p:spTree>
    <p:extLst>
      <p:ext uri="{BB962C8B-B14F-4D97-AF65-F5344CB8AC3E}">
        <p14:creationId xmlns:p14="http://schemas.microsoft.com/office/powerpoint/2010/main" val="133590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a:cs typeface="Times"/>
              </a:rPr>
              <a:t>Liturgy of St Cyril</a:t>
            </a:r>
            <a:endParaRPr lang="en-US" sz="4800" b="1" u="sng" dirty="0">
              <a:latin typeface="Times"/>
              <a:cs typeface="Times"/>
            </a:endParaRPr>
          </a:p>
        </p:txBody>
      </p:sp>
      <p:sp>
        <p:nvSpPr>
          <p:cNvPr id="3" name="Content Placeholder 2"/>
          <p:cNvSpPr>
            <a:spLocks noGrp="1"/>
          </p:cNvSpPr>
          <p:nvPr>
            <p:ph idx="1"/>
          </p:nvPr>
        </p:nvSpPr>
        <p:spPr/>
        <p:txBody>
          <a:bodyPr>
            <a:normAutofit/>
          </a:bodyPr>
          <a:lstStyle/>
          <a:p>
            <a:pPr algn="ctr"/>
            <a:r>
              <a:rPr lang="en-US" sz="4000" b="1" dirty="0">
                <a:solidFill>
                  <a:schemeClr val="tx1"/>
                </a:solidFill>
                <a:latin typeface="Times"/>
                <a:cs typeface="Times"/>
              </a:rPr>
              <a:t>Give Your ear, O Lord, and hear us, who </a:t>
            </a:r>
            <a:r>
              <a:rPr lang="en-US" sz="4000" b="1" u="sng" dirty="0">
                <a:solidFill>
                  <a:srgbClr val="800000"/>
                </a:solidFill>
                <a:latin typeface="Times"/>
                <a:cs typeface="Times"/>
              </a:rPr>
              <a:t>now submit </a:t>
            </a:r>
            <a:r>
              <a:rPr lang="en-US" sz="4000" b="1" dirty="0">
                <a:solidFill>
                  <a:schemeClr val="tx1"/>
                </a:solidFill>
                <a:latin typeface="Times"/>
                <a:cs typeface="Times"/>
              </a:rPr>
              <a:t>to You, </a:t>
            </a:r>
            <a:r>
              <a:rPr lang="en-US" sz="4000" b="1" u="sng" dirty="0">
                <a:solidFill>
                  <a:srgbClr val="800000"/>
                </a:solidFill>
                <a:latin typeface="Times"/>
                <a:cs typeface="Times"/>
              </a:rPr>
              <a:t>cleanse our inner person as Your Only Begotten Son is pure</a:t>
            </a:r>
            <a:r>
              <a:rPr lang="en-US" sz="4000" b="1" dirty="0">
                <a:solidFill>
                  <a:schemeClr val="tx1"/>
                </a:solidFill>
                <a:latin typeface="Times"/>
                <a:cs typeface="Times"/>
              </a:rPr>
              <a:t>, He Who we wish to partake of </a:t>
            </a:r>
            <a:endParaRPr lang="en-US" sz="4000" b="1" dirty="0">
              <a:solidFill>
                <a:schemeClr val="tx1"/>
              </a:solidFill>
              <a:latin typeface="Times"/>
              <a:cs typeface="Times"/>
            </a:endParaRPr>
          </a:p>
          <a:p>
            <a:pPr marL="0" indent="0">
              <a:buNone/>
            </a:pPr>
            <a:endParaRPr lang="en-US" dirty="0"/>
          </a:p>
        </p:txBody>
      </p:sp>
    </p:spTree>
    <p:extLst>
      <p:ext uri="{BB962C8B-B14F-4D97-AF65-F5344CB8AC3E}">
        <p14:creationId xmlns:p14="http://schemas.microsoft.com/office/powerpoint/2010/main" val="121658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u="sng" dirty="0" smtClean="0">
                <a:latin typeface="Times"/>
                <a:cs typeface="Times"/>
              </a:rPr>
              <a:t>Multitudes</a:t>
            </a:r>
            <a:endParaRPr lang="en-US" sz="4400" b="1" u="sng" dirty="0">
              <a:latin typeface="Times"/>
              <a:cs typeface="Times"/>
            </a:endParaRPr>
          </a:p>
        </p:txBody>
      </p:sp>
      <p:sp>
        <p:nvSpPr>
          <p:cNvPr id="3" name="Content Placeholder 2"/>
          <p:cNvSpPr>
            <a:spLocks noGrp="1"/>
          </p:cNvSpPr>
          <p:nvPr>
            <p:ph idx="1"/>
          </p:nvPr>
        </p:nvSpPr>
        <p:spPr/>
        <p:txBody>
          <a:bodyPr>
            <a:normAutofit/>
          </a:bodyPr>
          <a:lstStyle/>
          <a:p>
            <a:pPr algn="ctr"/>
            <a:r>
              <a:rPr lang="en-US" sz="4800" dirty="0">
                <a:latin typeface="Times"/>
                <a:cs typeface="Times"/>
              </a:rPr>
              <a:t>25 Now </a:t>
            </a:r>
            <a:r>
              <a:rPr lang="en-US" sz="4800" u="sng" dirty="0">
                <a:solidFill>
                  <a:srgbClr val="C00202"/>
                </a:solidFill>
                <a:latin typeface="Times"/>
                <a:cs typeface="Times"/>
              </a:rPr>
              <a:t>great multitudes went with Him.</a:t>
            </a:r>
            <a:r>
              <a:rPr lang="en-US" sz="4800" dirty="0">
                <a:latin typeface="Times"/>
                <a:cs typeface="Times"/>
              </a:rPr>
              <a:t> And He turned and said to them</a:t>
            </a:r>
            <a:r>
              <a:rPr lang="en-US" sz="4800" dirty="0" smtClean="0">
                <a:latin typeface="Times"/>
                <a:cs typeface="Times"/>
              </a:rPr>
              <a:t>, </a:t>
            </a:r>
            <a:r>
              <a:rPr lang="en-US" sz="4800" dirty="0" err="1" smtClean="0">
                <a:latin typeface="Times"/>
                <a:cs typeface="Times"/>
              </a:rPr>
              <a:t>Lk</a:t>
            </a:r>
            <a:r>
              <a:rPr lang="en-US" sz="4800" dirty="0" smtClean="0">
                <a:latin typeface="Times"/>
                <a:cs typeface="Times"/>
              </a:rPr>
              <a:t> 14:25</a:t>
            </a:r>
            <a:endParaRPr lang="en-US" sz="4800" dirty="0">
              <a:latin typeface="Times"/>
              <a:cs typeface="Times"/>
            </a:endParaRPr>
          </a:p>
        </p:txBody>
      </p:sp>
    </p:spTree>
    <p:extLst>
      <p:ext uri="{BB962C8B-B14F-4D97-AF65-F5344CB8AC3E}">
        <p14:creationId xmlns:p14="http://schemas.microsoft.com/office/powerpoint/2010/main" val="264004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smtClean="0">
                <a:latin typeface="Times"/>
                <a:cs typeface="Times"/>
              </a:rPr>
              <a:t>Jesus Sifting them </a:t>
            </a:r>
            <a:endParaRPr lang="en-US" b="1" u="sng" dirty="0">
              <a:latin typeface="Times"/>
              <a:cs typeface="Times"/>
            </a:endParaRPr>
          </a:p>
        </p:txBody>
      </p:sp>
      <p:sp>
        <p:nvSpPr>
          <p:cNvPr id="3" name="Content Placeholder 2"/>
          <p:cNvSpPr>
            <a:spLocks noGrp="1"/>
          </p:cNvSpPr>
          <p:nvPr>
            <p:ph idx="1"/>
          </p:nvPr>
        </p:nvSpPr>
        <p:spPr>
          <a:xfrm>
            <a:off x="457199" y="2209800"/>
            <a:ext cx="7591519" cy="4139870"/>
          </a:xfrm>
        </p:spPr>
        <p:txBody>
          <a:bodyPr>
            <a:noAutofit/>
          </a:bodyPr>
          <a:lstStyle/>
          <a:p>
            <a:pPr algn="ctr"/>
            <a:r>
              <a:rPr lang="en-US" sz="3200" b="1" dirty="0">
                <a:latin typeface="Times"/>
                <a:cs typeface="Times"/>
              </a:rPr>
              <a:t>26 “If anyone comes to Me and </a:t>
            </a:r>
            <a:r>
              <a:rPr lang="en-US" sz="3200" b="1" dirty="0">
                <a:solidFill>
                  <a:srgbClr val="C00202"/>
                </a:solidFill>
                <a:latin typeface="Times"/>
                <a:cs typeface="Times"/>
              </a:rPr>
              <a:t>does not hate</a:t>
            </a:r>
            <a:r>
              <a:rPr lang="en-US" sz="3200" b="1" dirty="0">
                <a:latin typeface="Times"/>
                <a:cs typeface="Times"/>
              </a:rPr>
              <a:t> his father and mother, wife and children, brothers and sisters, </a:t>
            </a:r>
            <a:r>
              <a:rPr lang="en-US" sz="3200" b="1" dirty="0">
                <a:solidFill>
                  <a:srgbClr val="C00202"/>
                </a:solidFill>
                <a:latin typeface="Times"/>
                <a:cs typeface="Times"/>
              </a:rPr>
              <a:t>yes, and his own life also, he cannot be My disciple</a:t>
            </a:r>
            <a:r>
              <a:rPr lang="en-US" sz="3200" b="1" dirty="0">
                <a:latin typeface="Times"/>
                <a:cs typeface="Times"/>
              </a:rPr>
              <a:t>. 27 And </a:t>
            </a:r>
            <a:r>
              <a:rPr lang="en-US" sz="3200" b="1" u="sng" dirty="0">
                <a:solidFill>
                  <a:srgbClr val="C00202"/>
                </a:solidFill>
                <a:latin typeface="Times"/>
                <a:cs typeface="Times"/>
              </a:rPr>
              <a:t>whoever does not bear his cross and come after Me </a:t>
            </a:r>
            <a:r>
              <a:rPr lang="en-US" sz="3200" b="1" dirty="0">
                <a:latin typeface="Times"/>
                <a:cs typeface="Times"/>
              </a:rPr>
              <a:t>cannot be My disciple. </a:t>
            </a:r>
            <a:r>
              <a:rPr lang="en-US" sz="3200" b="1" dirty="0" err="1" smtClean="0">
                <a:latin typeface="Times"/>
                <a:cs typeface="Times"/>
              </a:rPr>
              <a:t>Lk</a:t>
            </a:r>
            <a:r>
              <a:rPr lang="en-US" sz="3200" b="1" dirty="0" smtClean="0">
                <a:latin typeface="Times"/>
                <a:cs typeface="Times"/>
              </a:rPr>
              <a:t> 14:26,27</a:t>
            </a:r>
            <a:endParaRPr lang="en-US" sz="3200" b="1" dirty="0">
              <a:latin typeface="Times"/>
              <a:cs typeface="Times"/>
            </a:endParaRPr>
          </a:p>
        </p:txBody>
      </p:sp>
    </p:spTree>
    <p:extLst>
      <p:ext uri="{BB962C8B-B14F-4D97-AF65-F5344CB8AC3E}">
        <p14:creationId xmlns:p14="http://schemas.microsoft.com/office/powerpoint/2010/main" val="182968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Hate  = </a:t>
            </a:r>
            <a:r>
              <a:rPr lang="en-US" b="1" u="sng" dirty="0" err="1" smtClean="0">
                <a:latin typeface="Times"/>
                <a:cs typeface="Times"/>
              </a:rPr>
              <a:t>Sena</a:t>
            </a:r>
            <a:r>
              <a:rPr lang="en-US" b="1" u="sng" dirty="0" smtClean="0">
                <a:latin typeface="Times"/>
                <a:cs typeface="Times"/>
              </a:rPr>
              <a:t> (</a:t>
            </a:r>
            <a:r>
              <a:rPr lang="en-US" b="1" u="sng" dirty="0" err="1" smtClean="0">
                <a:latin typeface="Times"/>
                <a:cs typeface="Times"/>
              </a:rPr>
              <a:t>Syriac</a:t>
            </a:r>
            <a:r>
              <a:rPr lang="en-US" b="1" u="sng" dirty="0" smtClean="0">
                <a:latin typeface="Times"/>
                <a:cs typeface="Times"/>
              </a:rPr>
              <a:t>)= Put aside</a:t>
            </a:r>
            <a:endParaRPr lang="en-US" b="1" u="sng" dirty="0">
              <a:latin typeface="Times"/>
              <a:cs typeface="Times"/>
            </a:endParaRPr>
          </a:p>
        </p:txBody>
      </p:sp>
      <p:sp>
        <p:nvSpPr>
          <p:cNvPr id="3" name="Content Placeholder 2"/>
          <p:cNvSpPr>
            <a:spLocks noGrp="1"/>
          </p:cNvSpPr>
          <p:nvPr>
            <p:ph idx="1"/>
          </p:nvPr>
        </p:nvSpPr>
        <p:spPr/>
        <p:txBody>
          <a:bodyPr>
            <a:noAutofit/>
          </a:bodyPr>
          <a:lstStyle/>
          <a:p>
            <a:pPr algn="ctr"/>
            <a:r>
              <a:rPr lang="en-US" sz="3600" b="1" dirty="0">
                <a:latin typeface="Times"/>
                <a:cs typeface="Times"/>
              </a:rPr>
              <a:t>26 “If anyone comes to Me and does not </a:t>
            </a:r>
            <a:r>
              <a:rPr lang="en-US" sz="3600" b="1" dirty="0" smtClean="0">
                <a:latin typeface="Times"/>
                <a:cs typeface="Times"/>
              </a:rPr>
              <a:t>hate </a:t>
            </a:r>
            <a:r>
              <a:rPr lang="en-US" sz="3600" b="1" dirty="0" smtClean="0">
                <a:solidFill>
                  <a:srgbClr val="C00202"/>
                </a:solidFill>
                <a:latin typeface="Times"/>
                <a:cs typeface="Times"/>
              </a:rPr>
              <a:t>(</a:t>
            </a:r>
            <a:r>
              <a:rPr lang="en-US" sz="3600" b="1" u="sng" dirty="0" smtClean="0">
                <a:solidFill>
                  <a:srgbClr val="C00202"/>
                </a:solidFill>
                <a:latin typeface="Times"/>
                <a:cs typeface="Times"/>
              </a:rPr>
              <a:t>put aside</a:t>
            </a:r>
            <a:r>
              <a:rPr lang="en-US" sz="3600" b="1" dirty="0" smtClean="0">
                <a:solidFill>
                  <a:srgbClr val="C00202"/>
                </a:solidFill>
                <a:latin typeface="Times"/>
                <a:cs typeface="Times"/>
              </a:rPr>
              <a:t>) </a:t>
            </a:r>
            <a:r>
              <a:rPr lang="en-US" sz="3600" b="1" dirty="0" smtClean="0">
                <a:latin typeface="Times"/>
                <a:cs typeface="Times"/>
              </a:rPr>
              <a:t>his </a:t>
            </a:r>
            <a:r>
              <a:rPr lang="en-US" sz="3600" b="1" dirty="0">
                <a:latin typeface="Times"/>
                <a:cs typeface="Times"/>
              </a:rPr>
              <a:t>father and mother, wife and children, brothers and sisters, yes, and his own life also, he cannot be My disciple</a:t>
            </a:r>
            <a:r>
              <a:rPr lang="en-US" sz="3600" b="1" dirty="0" smtClean="0">
                <a:latin typeface="Times"/>
                <a:cs typeface="Times"/>
              </a:rPr>
              <a:t>. </a:t>
            </a:r>
            <a:r>
              <a:rPr lang="en-US" sz="3600" b="1" dirty="0" err="1" smtClean="0">
                <a:latin typeface="Times"/>
                <a:cs typeface="Times"/>
              </a:rPr>
              <a:t>Lk</a:t>
            </a:r>
            <a:r>
              <a:rPr lang="en-US" sz="3600" b="1" dirty="0" smtClean="0">
                <a:latin typeface="Times"/>
                <a:cs typeface="Times"/>
              </a:rPr>
              <a:t> 14:26</a:t>
            </a:r>
            <a:endParaRPr lang="en-US" sz="3600" b="1" dirty="0">
              <a:latin typeface="Times"/>
              <a:cs typeface="Times"/>
            </a:endParaRPr>
          </a:p>
        </p:txBody>
      </p:sp>
    </p:spTree>
    <p:extLst>
      <p:ext uri="{BB962C8B-B14F-4D97-AF65-F5344CB8AC3E}">
        <p14:creationId xmlns:p14="http://schemas.microsoft.com/office/powerpoint/2010/main" val="408552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St Cyril of Alexandria </a:t>
            </a:r>
            <a:r>
              <a:rPr lang="en-US" sz="1800" b="1" u="sng" dirty="0" smtClean="0">
                <a:latin typeface="Times"/>
                <a:cs typeface="Times"/>
              </a:rPr>
              <a:t>(on </a:t>
            </a:r>
            <a:r>
              <a:rPr lang="en-US" sz="1800" b="1" u="sng" dirty="0" err="1" smtClean="0">
                <a:latin typeface="Times"/>
                <a:cs typeface="Times"/>
              </a:rPr>
              <a:t>Lk</a:t>
            </a:r>
            <a:r>
              <a:rPr lang="en-US" sz="1800" b="1" u="sng" dirty="0" smtClean="0">
                <a:latin typeface="Times"/>
                <a:cs typeface="Times"/>
              </a:rPr>
              <a:t> 14)</a:t>
            </a:r>
            <a:endParaRPr lang="en-US" sz="1800" b="1" u="sng" dirty="0">
              <a:latin typeface="Times"/>
              <a:cs typeface="Times"/>
            </a:endParaRPr>
          </a:p>
        </p:txBody>
      </p:sp>
      <p:sp>
        <p:nvSpPr>
          <p:cNvPr id="3" name="Content Placeholder 2"/>
          <p:cNvSpPr>
            <a:spLocks noGrp="1"/>
          </p:cNvSpPr>
          <p:nvPr>
            <p:ph idx="1"/>
          </p:nvPr>
        </p:nvSpPr>
        <p:spPr>
          <a:xfrm>
            <a:off x="457199" y="2209800"/>
            <a:ext cx="7249020" cy="4453786"/>
          </a:xfrm>
        </p:spPr>
        <p:txBody>
          <a:bodyPr>
            <a:noAutofit/>
          </a:bodyPr>
          <a:lstStyle/>
          <a:p>
            <a:pPr algn="ctr"/>
            <a:r>
              <a:rPr lang="en-US" sz="3200" dirty="0">
                <a:latin typeface="Times"/>
                <a:cs typeface="Times"/>
              </a:rPr>
              <a:t>I</a:t>
            </a:r>
            <a:r>
              <a:rPr lang="en-US" sz="3200" dirty="0" smtClean="0">
                <a:latin typeface="Times"/>
                <a:cs typeface="Times"/>
              </a:rPr>
              <a:t>t </a:t>
            </a:r>
            <a:r>
              <a:rPr lang="en-US" sz="3200" dirty="0">
                <a:latin typeface="Times"/>
                <a:cs typeface="Times"/>
              </a:rPr>
              <a:t>is plain that He permits us to love, but </a:t>
            </a:r>
            <a:r>
              <a:rPr lang="en-US" sz="3200" b="1" u="sng" dirty="0">
                <a:solidFill>
                  <a:srgbClr val="C00202"/>
                </a:solidFill>
                <a:latin typeface="Times"/>
                <a:cs typeface="Times"/>
              </a:rPr>
              <a:t>not more than we do Him</a:t>
            </a:r>
            <a:r>
              <a:rPr lang="en-US" sz="3200" dirty="0">
                <a:latin typeface="Times"/>
                <a:cs typeface="Times"/>
              </a:rPr>
              <a:t>. For He demands for Himself our chief affection; and that very justly: for the love of God in those </a:t>
            </a:r>
            <a:r>
              <a:rPr lang="en-US" sz="3200" b="1" u="sng" dirty="0">
                <a:solidFill>
                  <a:srgbClr val="C00202"/>
                </a:solidFill>
                <a:latin typeface="Times"/>
                <a:cs typeface="Times"/>
              </a:rPr>
              <a:t>who are perfect in mind has something in it superior </a:t>
            </a:r>
            <a:r>
              <a:rPr lang="en-US" sz="3200" dirty="0">
                <a:latin typeface="Times"/>
                <a:cs typeface="Times"/>
              </a:rPr>
              <a:t>both </a:t>
            </a:r>
            <a:r>
              <a:rPr lang="en-US" sz="3200" dirty="0" smtClean="0">
                <a:latin typeface="Times"/>
                <a:cs typeface="Times"/>
              </a:rPr>
              <a:t>to </a:t>
            </a:r>
            <a:r>
              <a:rPr lang="en-US" sz="3200" dirty="0">
                <a:latin typeface="Times"/>
                <a:cs typeface="Times"/>
              </a:rPr>
              <a:t>the </a:t>
            </a:r>
            <a:r>
              <a:rPr lang="en-US" sz="3200" dirty="0" smtClean="0">
                <a:latin typeface="Times"/>
                <a:cs typeface="Times"/>
              </a:rPr>
              <a:t>honor </a:t>
            </a:r>
            <a:r>
              <a:rPr lang="en-US" sz="3200" dirty="0">
                <a:latin typeface="Times"/>
                <a:cs typeface="Times"/>
              </a:rPr>
              <a:t>due to parents, and to the natural affection felt for children</a:t>
            </a:r>
            <a:r>
              <a:rPr lang="en-US" sz="3200" dirty="0" smtClean="0">
                <a:latin typeface="Times"/>
                <a:cs typeface="Times"/>
              </a:rPr>
              <a:t>.</a:t>
            </a:r>
            <a:endParaRPr lang="en-GB" sz="3200" dirty="0">
              <a:latin typeface="Times"/>
              <a:cs typeface="Times"/>
            </a:endParaRPr>
          </a:p>
        </p:txBody>
      </p:sp>
    </p:spTree>
    <p:extLst>
      <p:ext uri="{BB962C8B-B14F-4D97-AF65-F5344CB8AC3E}">
        <p14:creationId xmlns:p14="http://schemas.microsoft.com/office/powerpoint/2010/main" val="305628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Example (1)</a:t>
            </a:r>
            <a:endParaRPr lang="en-US" b="1" u="sng" dirty="0">
              <a:latin typeface="Times"/>
              <a:cs typeface="Times"/>
            </a:endParaRPr>
          </a:p>
        </p:txBody>
      </p:sp>
      <p:sp>
        <p:nvSpPr>
          <p:cNvPr id="3" name="Content Placeholder 2"/>
          <p:cNvSpPr>
            <a:spLocks noGrp="1"/>
          </p:cNvSpPr>
          <p:nvPr>
            <p:ph idx="1"/>
          </p:nvPr>
        </p:nvSpPr>
        <p:spPr/>
        <p:txBody>
          <a:bodyPr>
            <a:noAutofit/>
          </a:bodyPr>
          <a:lstStyle/>
          <a:p>
            <a:pPr algn="ctr"/>
            <a:r>
              <a:rPr lang="en-US" sz="2800" b="1" dirty="0">
                <a:latin typeface="Times"/>
                <a:cs typeface="Times"/>
              </a:rPr>
              <a:t>28 For which of you, intending to build a tower, does not sit down first and count the cost, whether he has </a:t>
            </a:r>
            <a:r>
              <a:rPr lang="en-US" sz="2800" b="1" i="1" dirty="0">
                <a:latin typeface="Times"/>
                <a:cs typeface="Times"/>
              </a:rPr>
              <a:t>enough</a:t>
            </a:r>
            <a:r>
              <a:rPr lang="en-US" sz="2800" b="1" dirty="0">
                <a:latin typeface="Times"/>
                <a:cs typeface="Times"/>
              </a:rPr>
              <a:t> to finish </a:t>
            </a:r>
            <a:r>
              <a:rPr lang="en-US" sz="2800" b="1" i="1" dirty="0">
                <a:latin typeface="Times"/>
                <a:cs typeface="Times"/>
              </a:rPr>
              <a:t>it</a:t>
            </a:r>
            <a:r>
              <a:rPr lang="en-US" sz="2800" b="1" dirty="0">
                <a:latin typeface="Times"/>
                <a:cs typeface="Times"/>
              </a:rPr>
              <a:t>— 29</a:t>
            </a:r>
            <a:r>
              <a:rPr lang="en-US" sz="2800" b="1" u="sng" dirty="0">
                <a:solidFill>
                  <a:srgbClr val="C00202"/>
                </a:solidFill>
                <a:latin typeface="Times"/>
                <a:cs typeface="Times"/>
              </a:rPr>
              <a:t> lest, after he has laid the foundation, and is not able to finish, all who see </a:t>
            </a:r>
            <a:r>
              <a:rPr lang="en-US" sz="2800" b="1" i="1" u="sng" dirty="0">
                <a:solidFill>
                  <a:srgbClr val="C00202"/>
                </a:solidFill>
                <a:latin typeface="Times"/>
                <a:cs typeface="Times"/>
              </a:rPr>
              <a:t>it</a:t>
            </a:r>
            <a:r>
              <a:rPr lang="en-US" sz="2800" b="1" u="sng" dirty="0">
                <a:solidFill>
                  <a:srgbClr val="C00202"/>
                </a:solidFill>
                <a:latin typeface="Times"/>
                <a:cs typeface="Times"/>
              </a:rPr>
              <a:t> begin to mock him</a:t>
            </a:r>
            <a:r>
              <a:rPr lang="en-US" sz="2800" b="1" dirty="0">
                <a:latin typeface="Times"/>
                <a:cs typeface="Times"/>
              </a:rPr>
              <a:t>, 30 saying, ‘This man began to build and was not able to finish’</a:t>
            </a:r>
            <a:r>
              <a:rPr lang="en-US" sz="2800" b="1" dirty="0" smtClean="0">
                <a:latin typeface="Times"/>
                <a:cs typeface="Times"/>
              </a:rPr>
              <a:t>? </a:t>
            </a:r>
            <a:r>
              <a:rPr lang="en-US" sz="2800" b="1" dirty="0" err="1" smtClean="0">
                <a:latin typeface="Times"/>
                <a:cs typeface="Times"/>
              </a:rPr>
              <a:t>Lk</a:t>
            </a:r>
            <a:r>
              <a:rPr lang="en-US" sz="2800" b="1" dirty="0" smtClean="0">
                <a:latin typeface="Times"/>
                <a:cs typeface="Times"/>
              </a:rPr>
              <a:t> 14:28-30 </a:t>
            </a:r>
            <a:endParaRPr lang="en-US" sz="2800" b="1" dirty="0">
              <a:latin typeface="Times"/>
              <a:cs typeface="Times"/>
            </a:endParaRPr>
          </a:p>
        </p:txBody>
      </p:sp>
    </p:spTree>
    <p:extLst>
      <p:ext uri="{BB962C8B-B14F-4D97-AF65-F5344CB8AC3E}">
        <p14:creationId xmlns:p14="http://schemas.microsoft.com/office/powerpoint/2010/main" val="338068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a:cs typeface="Times"/>
              </a:rPr>
              <a:t>Example (2)</a:t>
            </a:r>
            <a:endParaRPr lang="en-US" b="1" u="sng" dirty="0">
              <a:latin typeface="Times"/>
              <a:cs typeface="Times"/>
            </a:endParaRPr>
          </a:p>
        </p:txBody>
      </p:sp>
      <p:sp>
        <p:nvSpPr>
          <p:cNvPr id="3" name="Content Placeholder 2"/>
          <p:cNvSpPr>
            <a:spLocks noGrp="1"/>
          </p:cNvSpPr>
          <p:nvPr>
            <p:ph idx="1"/>
          </p:nvPr>
        </p:nvSpPr>
        <p:spPr/>
        <p:txBody>
          <a:bodyPr>
            <a:noAutofit/>
          </a:bodyPr>
          <a:lstStyle/>
          <a:p>
            <a:pPr algn="ctr"/>
            <a:r>
              <a:rPr lang="en-US" sz="2800" b="1" dirty="0">
                <a:latin typeface="Times"/>
                <a:cs typeface="Times"/>
              </a:rPr>
              <a:t>31 Or what king, going to make war against another king, does not sit down first and consider whether he is able with ten thousand to meet him who comes against him with twenty thousand? 32 </a:t>
            </a:r>
            <a:r>
              <a:rPr lang="en-US" sz="2800" b="1" u="sng" dirty="0">
                <a:solidFill>
                  <a:srgbClr val="C00202"/>
                </a:solidFill>
                <a:latin typeface="Times"/>
                <a:cs typeface="Times"/>
              </a:rPr>
              <a:t>Or else, while the other is still a great way off,</a:t>
            </a:r>
            <a:r>
              <a:rPr lang="en-US" sz="2800" b="1" dirty="0">
                <a:latin typeface="Times"/>
                <a:cs typeface="Times"/>
              </a:rPr>
              <a:t> he sends a delegation and asks conditions of peace</a:t>
            </a:r>
            <a:r>
              <a:rPr lang="en-US" sz="2800" b="1" dirty="0" smtClean="0">
                <a:latin typeface="Times"/>
                <a:cs typeface="Times"/>
              </a:rPr>
              <a:t>. </a:t>
            </a:r>
            <a:r>
              <a:rPr lang="en-US" sz="2800" b="1" dirty="0" err="1" smtClean="0">
                <a:latin typeface="Times"/>
                <a:cs typeface="Times"/>
              </a:rPr>
              <a:t>Lk</a:t>
            </a:r>
            <a:r>
              <a:rPr lang="en-US" sz="2800" b="1" dirty="0" smtClean="0">
                <a:latin typeface="Times"/>
                <a:cs typeface="Times"/>
              </a:rPr>
              <a:t> 14:31,32</a:t>
            </a:r>
            <a:endParaRPr lang="en-US" sz="2800" b="1" dirty="0">
              <a:latin typeface="Times"/>
              <a:cs typeface="Times"/>
            </a:endParaRPr>
          </a:p>
        </p:txBody>
      </p:sp>
    </p:spTree>
    <p:extLst>
      <p:ext uri="{BB962C8B-B14F-4D97-AF65-F5344CB8AC3E}">
        <p14:creationId xmlns:p14="http://schemas.microsoft.com/office/powerpoint/2010/main" val="349027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36" y="342900"/>
            <a:ext cx="6508377" cy="1143000"/>
          </a:xfrm>
        </p:spPr>
        <p:txBody>
          <a:bodyPr/>
          <a:lstStyle/>
          <a:p>
            <a:pPr algn="ctr"/>
            <a:r>
              <a:rPr lang="en-US" b="1" u="sng" dirty="0" smtClean="0">
                <a:latin typeface="Times"/>
                <a:cs typeface="Times"/>
              </a:rPr>
              <a:t>St Cyril of Alexandria</a:t>
            </a:r>
            <a:endParaRPr lang="en-US" b="1" u="sng" dirty="0">
              <a:latin typeface="Times"/>
              <a:cs typeface="Times"/>
            </a:endParaRPr>
          </a:p>
        </p:txBody>
      </p:sp>
      <p:sp>
        <p:nvSpPr>
          <p:cNvPr id="3" name="Content Placeholder 2"/>
          <p:cNvSpPr>
            <a:spLocks noGrp="1"/>
          </p:cNvSpPr>
          <p:nvPr>
            <p:ph idx="1"/>
          </p:nvPr>
        </p:nvSpPr>
        <p:spPr>
          <a:xfrm>
            <a:off x="457199" y="1940573"/>
            <a:ext cx="7577248" cy="4637399"/>
          </a:xfrm>
        </p:spPr>
        <p:txBody>
          <a:bodyPr>
            <a:normAutofit/>
          </a:bodyPr>
          <a:lstStyle/>
          <a:p>
            <a:r>
              <a:rPr lang="en-US" sz="2800" b="1" dirty="0">
                <a:latin typeface="Times"/>
                <a:cs typeface="Times"/>
              </a:rPr>
              <a:t>For those whose choice it </a:t>
            </a:r>
            <a:r>
              <a:rPr lang="en-US" sz="2800" b="1" u="sng" dirty="0">
                <a:solidFill>
                  <a:srgbClr val="C00202"/>
                </a:solidFill>
                <a:latin typeface="Times"/>
                <a:cs typeface="Times"/>
              </a:rPr>
              <a:t>is to lead a glorious and blameless life ought to store up beforehand </a:t>
            </a:r>
            <a:r>
              <a:rPr lang="en-US" sz="2800" b="1" dirty="0">
                <a:latin typeface="Times"/>
                <a:cs typeface="Times"/>
              </a:rPr>
              <a:t>in their mind a zeal sufficient thereunto, and to remember him who says, </a:t>
            </a:r>
            <a:r>
              <a:rPr lang="en-US" sz="2800" b="1" u="sng" dirty="0">
                <a:solidFill>
                  <a:srgbClr val="C00202"/>
                </a:solidFill>
                <a:latin typeface="Times"/>
                <a:cs typeface="Times"/>
              </a:rPr>
              <a:t>"My son, if you draw near to serve the Lord, prepare yourself for every temptation: make your heart straight, and endure.'"</a:t>
            </a:r>
            <a:r>
              <a:rPr lang="en-US" sz="2800" b="1" dirty="0">
                <a:latin typeface="Times"/>
                <a:cs typeface="Times"/>
              </a:rPr>
              <a:t> But those who have no such zeal, how will they be able to reach the </a:t>
            </a:r>
            <a:r>
              <a:rPr lang="en-US" sz="2800" b="1" dirty="0" smtClean="0">
                <a:latin typeface="Times"/>
                <a:cs typeface="Times"/>
              </a:rPr>
              <a:t>mark </a:t>
            </a:r>
            <a:r>
              <a:rPr lang="en-US" sz="2800" b="1" dirty="0">
                <a:latin typeface="Times"/>
                <a:cs typeface="Times"/>
              </a:rPr>
              <a:t>that is set before them?</a:t>
            </a:r>
            <a:endParaRPr lang="en-GB" sz="2800" b="1" dirty="0">
              <a:latin typeface="Times"/>
              <a:cs typeface="Times"/>
            </a:endParaRPr>
          </a:p>
          <a:p>
            <a:endParaRPr lang="en-US" dirty="0"/>
          </a:p>
        </p:txBody>
      </p:sp>
    </p:spTree>
    <p:extLst>
      <p:ext uri="{BB962C8B-B14F-4D97-AF65-F5344CB8AC3E}">
        <p14:creationId xmlns:p14="http://schemas.microsoft.com/office/powerpoint/2010/main" val="139985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a:cs typeface="Times"/>
              </a:rPr>
              <a:t>Forsake all </a:t>
            </a:r>
            <a:endParaRPr lang="en-US" sz="4800" b="1" u="sng" dirty="0">
              <a:latin typeface="Times"/>
              <a:cs typeface="Times"/>
            </a:endParaRPr>
          </a:p>
        </p:txBody>
      </p:sp>
      <p:sp>
        <p:nvSpPr>
          <p:cNvPr id="3" name="Content Placeholder 2"/>
          <p:cNvSpPr>
            <a:spLocks noGrp="1"/>
          </p:cNvSpPr>
          <p:nvPr>
            <p:ph idx="1"/>
          </p:nvPr>
        </p:nvSpPr>
        <p:spPr/>
        <p:txBody>
          <a:bodyPr>
            <a:noAutofit/>
          </a:bodyPr>
          <a:lstStyle/>
          <a:p>
            <a:pPr algn="ctr"/>
            <a:r>
              <a:rPr lang="en-US" sz="5400" dirty="0">
                <a:latin typeface="Times"/>
                <a:cs typeface="Times"/>
              </a:rPr>
              <a:t>So likewise, whoever of you </a:t>
            </a:r>
            <a:r>
              <a:rPr lang="en-US" sz="5400" b="1" u="sng" dirty="0">
                <a:solidFill>
                  <a:srgbClr val="C00202"/>
                </a:solidFill>
                <a:latin typeface="Times"/>
                <a:cs typeface="Times"/>
              </a:rPr>
              <a:t>does not forsake all</a:t>
            </a:r>
            <a:r>
              <a:rPr lang="en-US" sz="5400" dirty="0">
                <a:latin typeface="Times"/>
                <a:cs typeface="Times"/>
              </a:rPr>
              <a:t> that he has cannot be My disciple</a:t>
            </a:r>
            <a:r>
              <a:rPr lang="en-US" sz="5400" dirty="0" smtClean="0">
                <a:latin typeface="Times"/>
                <a:cs typeface="Times"/>
              </a:rPr>
              <a:t>. </a:t>
            </a:r>
            <a:r>
              <a:rPr lang="en-US" sz="5400" dirty="0" err="1" smtClean="0">
                <a:latin typeface="Times"/>
                <a:cs typeface="Times"/>
              </a:rPr>
              <a:t>Lk</a:t>
            </a:r>
            <a:r>
              <a:rPr lang="en-US" sz="5400" dirty="0" smtClean="0">
                <a:latin typeface="Times"/>
                <a:cs typeface="Times"/>
              </a:rPr>
              <a:t> 14:33</a:t>
            </a:r>
            <a:endParaRPr lang="en-US" sz="5400" dirty="0">
              <a:latin typeface="Times"/>
              <a:cs typeface="Times"/>
            </a:endParaRPr>
          </a:p>
        </p:txBody>
      </p:sp>
    </p:spTree>
    <p:extLst>
      <p:ext uri="{BB962C8B-B14F-4D97-AF65-F5344CB8AC3E}">
        <p14:creationId xmlns:p14="http://schemas.microsoft.com/office/powerpoint/2010/main" val="416389511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337</TotalTime>
  <Words>300</Words>
  <Application>Microsoft Macintosh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Plaza</vt:lpstr>
      <vt:lpstr>Higher Math</vt:lpstr>
      <vt:lpstr>Multitudes</vt:lpstr>
      <vt:lpstr>Jesus Sifting them </vt:lpstr>
      <vt:lpstr>Hate  = Sena (Syriac)= Put aside</vt:lpstr>
      <vt:lpstr>St Cyril of Alexandria (on Lk 14)</vt:lpstr>
      <vt:lpstr>Example (1)</vt:lpstr>
      <vt:lpstr>Example (2)</vt:lpstr>
      <vt:lpstr>St Cyril of Alexandria</vt:lpstr>
      <vt:lpstr>Forsake all </vt:lpstr>
      <vt:lpstr>Pauline </vt:lpstr>
      <vt:lpstr>Catholic Epistle </vt:lpstr>
      <vt:lpstr>Acts</vt:lpstr>
      <vt:lpstr>Liturgy of St Cyril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Math</dc:title>
  <dc:creator>Father Mark Aziz</dc:creator>
  <cp:lastModifiedBy>Father Mark Aziz</cp:lastModifiedBy>
  <cp:revision>8</cp:revision>
  <dcterms:created xsi:type="dcterms:W3CDTF">2015-11-27T16:37:07Z</dcterms:created>
  <dcterms:modified xsi:type="dcterms:W3CDTF">2015-11-27T22:14:15Z</dcterms:modified>
</cp:coreProperties>
</file>