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64" r:id="rId2"/>
    <p:sldId id="305" r:id="rId3"/>
    <p:sldId id="306" r:id="rId4"/>
    <p:sldId id="307" r:id="rId5"/>
    <p:sldId id="275" r:id="rId6"/>
    <p:sldId id="309" r:id="rId7"/>
    <p:sldId id="310" r:id="rId8"/>
    <p:sldId id="308" r:id="rId9"/>
    <p:sldId id="312" r:id="rId10"/>
    <p:sldId id="313" r:id="rId11"/>
    <p:sldId id="314" r:id="rId12"/>
    <p:sldId id="315" r:id="rId1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A50021"/>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0AA59F8-CD4C-4DD2-8B96-C4483614F9B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6EFAE3-EF74-4F0E-996D-60FFB246ECA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C713E-9863-45A6-A7FD-A5347B340B73}" type="slidenum">
              <a:rPr lang="en-US"/>
              <a:pPr/>
              <a:t>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10</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11</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12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2</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4</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09EF8-7D1F-4515-BFB3-441C58DD0975}" type="slidenum">
              <a:rPr lang="en-US"/>
              <a:pPr/>
              <a:t>5</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09EF8-7D1F-4515-BFB3-441C58DD0975}" type="slidenum">
              <a:rPr lang="en-US"/>
              <a:pPr/>
              <a:t>6</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09EF8-7D1F-4515-BFB3-441C58DD0975}" type="slidenum">
              <a:rPr lang="en-US"/>
              <a:pPr/>
              <a:t>7</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8</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9</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4A462A-3D3D-47B0-9348-8212D7AFF05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BEA102-8496-48CB-9F4E-A5555CC40A9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6D5D5F-D260-4C53-BECE-039FA98C2B3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B5E467-1A31-43F5-B373-AE1D31DA855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4DF31B-4EC0-4987-AA22-EA478D26648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447BE1-F561-4B06-95B3-288430BEAE4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3E9CFEF-44A1-442E-A3E2-7A186A60537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6CEC6E8-367C-4E42-A6C3-D1C63CB7E11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DAD5411-F7A7-46C9-8F0F-540B4A4F66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AEE2F9-B9E7-45F2-8B06-D9AEDC4BB6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D8DA81-AE6E-422C-AD78-304562610F5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53ADB8C-BFE7-41CA-AE00-492580F4F54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5"/>
          <p:cNvSpPr>
            <a:spLocks noGrp="1" noChangeArrowheads="1"/>
          </p:cNvSpPr>
          <p:nvPr>
            <p:ph type="subTitle" idx="1"/>
          </p:nvPr>
        </p:nvSpPr>
        <p:spPr/>
        <p:txBody>
          <a:bodyPr/>
          <a:lstStyle/>
          <a:p>
            <a:endParaRPr lang="en-US" dirty="0"/>
          </a:p>
        </p:txBody>
      </p:sp>
      <p:sp>
        <p:nvSpPr>
          <p:cNvPr id="4" name="Title 3"/>
          <p:cNvSpPr>
            <a:spLocks noGrp="1"/>
          </p:cNvSpPr>
          <p:nvPr>
            <p:ph type="ctrTitle"/>
          </p:nvPr>
        </p:nvSpPr>
        <p:spPr/>
        <p:txBody>
          <a:bodyPr/>
          <a:lstStyle/>
          <a:p>
            <a:endParaRPr lang="en-US"/>
          </a:p>
        </p:txBody>
      </p:sp>
      <p:pic>
        <p:nvPicPr>
          <p:cNvPr id="25604" name="Picture 4" descr="http://4.bp.blogspot.com/-dM0alQnvO8g/TvSIrLsFNiI/AAAAAAAAJnM/FpYUv8iGKFI/s1600/Coptic%2BNativity%2Bicon.jpg"/>
          <p:cNvPicPr>
            <a:picLocks noChangeAspect="1" noChangeArrowheads="1"/>
          </p:cNvPicPr>
          <p:nvPr/>
        </p:nvPicPr>
        <p:blipFill>
          <a:blip r:embed="rId3" cstate="print"/>
          <a:srcRect/>
          <a:stretch>
            <a:fillRect/>
          </a:stretch>
        </p:blipFill>
        <p:spPr bwMode="auto">
          <a:xfrm>
            <a:off x="-76200" y="0"/>
            <a:ext cx="9307286"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3600" b="1" dirty="0" smtClean="0">
                <a:solidFill>
                  <a:srgbClr val="000099"/>
                </a:solidFill>
              </a:rPr>
              <a:t>Remember:  </a:t>
            </a:r>
            <a:r>
              <a:rPr lang="en-US" sz="3600" b="1" u="sng" dirty="0" smtClean="0">
                <a:solidFill>
                  <a:srgbClr val="000099"/>
                </a:solidFill>
              </a:rPr>
              <a:t>God takes notice of all</a:t>
            </a:r>
            <a:endParaRPr lang="en-US" sz="3600" b="1" u="sng" dirty="0">
              <a:solidFill>
                <a:srgbClr val="000099"/>
              </a:solidFill>
            </a:endParaRPr>
          </a:p>
        </p:txBody>
      </p:sp>
      <p:sp>
        <p:nvSpPr>
          <p:cNvPr id="51203" name="Rectangle 3"/>
          <p:cNvSpPr>
            <a:spLocks noGrp="1" noChangeArrowheads="1"/>
          </p:cNvSpPr>
          <p:nvPr>
            <p:ph type="body" idx="1"/>
          </p:nvPr>
        </p:nvSpPr>
        <p:spPr>
          <a:xfrm>
            <a:off x="457200" y="1447800"/>
            <a:ext cx="8229600" cy="5410200"/>
          </a:xfrm>
        </p:spPr>
        <p:txBody>
          <a:bodyPr/>
          <a:lstStyle/>
          <a:p>
            <a:pPr algn="ctr">
              <a:buNone/>
            </a:pPr>
            <a:endParaRPr lang="en-US" dirty="0" smtClean="0">
              <a:latin typeface="Verdana" pitchFamily="34" charset="0"/>
            </a:endParaRPr>
          </a:p>
          <a:p>
            <a:pPr>
              <a:buNone/>
            </a:pPr>
            <a:r>
              <a:rPr lang="en-US" dirty="0" smtClean="0">
                <a:latin typeface="Verdana" pitchFamily="34" charset="0"/>
              </a:rPr>
              <a:t>Bad news:   God takes notice of all</a:t>
            </a:r>
          </a:p>
          <a:p>
            <a:pPr>
              <a:buNone/>
            </a:pPr>
            <a:endParaRPr lang="en-US" dirty="0" smtClean="0">
              <a:latin typeface="Verdana" pitchFamily="34" charset="0"/>
            </a:endParaRP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3600" b="1" dirty="0" smtClean="0">
                <a:solidFill>
                  <a:srgbClr val="000099"/>
                </a:solidFill>
              </a:rPr>
              <a:t>Remember:  </a:t>
            </a:r>
            <a:r>
              <a:rPr lang="en-US" sz="3600" b="1" u="sng" dirty="0" smtClean="0">
                <a:solidFill>
                  <a:srgbClr val="000099"/>
                </a:solidFill>
              </a:rPr>
              <a:t>God takes notice of all</a:t>
            </a:r>
            <a:endParaRPr lang="en-US" sz="3600" b="1" u="sng" dirty="0">
              <a:solidFill>
                <a:srgbClr val="000099"/>
              </a:solidFill>
            </a:endParaRPr>
          </a:p>
        </p:txBody>
      </p:sp>
      <p:sp>
        <p:nvSpPr>
          <p:cNvPr id="51203" name="Rectangle 3"/>
          <p:cNvSpPr>
            <a:spLocks noGrp="1" noChangeArrowheads="1"/>
          </p:cNvSpPr>
          <p:nvPr>
            <p:ph type="body" idx="1"/>
          </p:nvPr>
        </p:nvSpPr>
        <p:spPr>
          <a:xfrm>
            <a:off x="457200" y="1447800"/>
            <a:ext cx="8229600" cy="5410200"/>
          </a:xfrm>
        </p:spPr>
        <p:txBody>
          <a:bodyPr/>
          <a:lstStyle/>
          <a:p>
            <a:pPr algn="ctr">
              <a:buNone/>
            </a:pPr>
            <a:endParaRPr lang="en-US" dirty="0" smtClean="0">
              <a:latin typeface="Verdana" pitchFamily="34" charset="0"/>
            </a:endParaRPr>
          </a:p>
          <a:p>
            <a:pPr>
              <a:buNone/>
            </a:pPr>
            <a:r>
              <a:rPr lang="en-US" dirty="0" smtClean="0">
                <a:latin typeface="Verdana" pitchFamily="34" charset="0"/>
              </a:rPr>
              <a:t>Bad news:   God takes notice of all</a:t>
            </a:r>
          </a:p>
          <a:p>
            <a:pPr>
              <a:buNone/>
            </a:pPr>
            <a:endParaRPr lang="en-US" dirty="0" smtClean="0">
              <a:latin typeface="Verdana" pitchFamily="34" charset="0"/>
            </a:endParaRPr>
          </a:p>
          <a:p>
            <a:pPr>
              <a:buNone/>
            </a:pPr>
            <a:r>
              <a:rPr lang="en-US" dirty="0" smtClean="0">
                <a:latin typeface="Verdana" pitchFamily="34" charset="0"/>
              </a:rPr>
              <a:t>Good news: </a:t>
            </a:r>
            <a:r>
              <a:rPr lang="en-US" b="1" dirty="0" smtClean="0">
                <a:latin typeface="Verdana" pitchFamily="34" charset="0"/>
              </a:rPr>
              <a:t>God takes notice of </a:t>
            </a:r>
            <a:r>
              <a:rPr lang="en-US" b="1" i="1" u="sng" dirty="0" smtClean="0">
                <a:latin typeface="Verdana" pitchFamily="34" charset="0"/>
              </a:rPr>
              <a:t>ALL</a:t>
            </a:r>
          </a:p>
          <a:p>
            <a:pPr>
              <a:buNone/>
            </a:pPr>
            <a:endParaRPr lang="en-US" dirty="0" smtClean="0">
              <a:latin typeface="Verdana" pitchFamily="34" charset="0"/>
            </a:endParaRP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457200" y="762000"/>
            <a:ext cx="8229600" cy="6096000"/>
          </a:xfrm>
        </p:spPr>
        <p:txBody>
          <a:bodyPr/>
          <a:lstStyle/>
          <a:p>
            <a:pPr>
              <a:buNone/>
            </a:pPr>
            <a:r>
              <a:rPr lang="en-US" sz="3000" dirty="0" smtClean="0">
                <a:latin typeface="Verdana" pitchFamily="34" charset="0"/>
              </a:rPr>
              <a:t>	</a:t>
            </a:r>
            <a:r>
              <a:rPr lang="en-US" sz="3000" i="1" dirty="0" smtClean="0">
                <a:latin typeface="Verdana" pitchFamily="34" charset="0"/>
              </a:rPr>
              <a:t>“And </a:t>
            </a:r>
            <a:r>
              <a:rPr lang="en-US" sz="3000" i="1" dirty="0" smtClean="0">
                <a:latin typeface="Verdana" pitchFamily="34" charset="0"/>
              </a:rPr>
              <a:t>whoever gives one of these little ones only a cup of cold water in the name of a disciple, assuredly, I say to you, he shall by no means lose his reward.” </a:t>
            </a:r>
            <a:r>
              <a:rPr lang="en-US" sz="3000" dirty="0" smtClean="0">
                <a:latin typeface="Verdana" pitchFamily="34" charset="0"/>
              </a:rPr>
              <a:t> Matthew 10:42</a:t>
            </a:r>
          </a:p>
          <a:p>
            <a:pPr>
              <a:buNone/>
            </a:pPr>
            <a:endParaRPr lang="en-US" dirty="0" smtClean="0">
              <a:latin typeface="Verdana" pitchFamily="34" charset="0"/>
            </a:endParaRPr>
          </a:p>
          <a:p>
            <a:pPr marL="609600" indent="-609600">
              <a:buFontTx/>
              <a:buNone/>
            </a:pPr>
            <a:endParaRPr lang="en-US" i="1" dirty="0">
              <a:latin typeface="Georgia" pitchFamily="18" charset="0"/>
            </a:endParaRPr>
          </a:p>
        </p:txBody>
      </p:sp>
      <p:pic>
        <p:nvPicPr>
          <p:cNvPr id="2" name="Picture 2" descr="http://oneyearbibleimages.com/jesus_robe.jpg"/>
          <p:cNvPicPr>
            <a:picLocks noChangeAspect="1" noChangeArrowheads="1"/>
          </p:cNvPicPr>
          <p:nvPr/>
        </p:nvPicPr>
        <p:blipFill>
          <a:blip r:embed="rId3" cstate="print"/>
          <a:srcRect/>
          <a:stretch>
            <a:fillRect/>
          </a:stretch>
        </p:blipFill>
        <p:spPr bwMode="auto">
          <a:xfrm>
            <a:off x="2514600" y="3810000"/>
            <a:ext cx="4267200" cy="280987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4000" b="1" dirty="0" smtClean="0">
                <a:solidFill>
                  <a:srgbClr val="000099"/>
                </a:solidFill>
              </a:rPr>
              <a:t>Letter from HH Pope Shenouda</a:t>
            </a:r>
            <a:endParaRPr lang="en-US" sz="4000" b="1" dirty="0">
              <a:solidFill>
                <a:srgbClr val="000099"/>
              </a:solidFill>
            </a:endParaRPr>
          </a:p>
        </p:txBody>
      </p:sp>
      <p:sp>
        <p:nvSpPr>
          <p:cNvPr id="51203" name="Rectangle 3"/>
          <p:cNvSpPr>
            <a:spLocks noGrp="1" noChangeArrowheads="1"/>
          </p:cNvSpPr>
          <p:nvPr>
            <p:ph type="body" idx="1"/>
          </p:nvPr>
        </p:nvSpPr>
        <p:spPr>
          <a:xfrm>
            <a:off x="457200" y="1295400"/>
            <a:ext cx="8229600" cy="5562600"/>
          </a:xfrm>
        </p:spPr>
        <p:txBody>
          <a:bodyPr/>
          <a:lstStyle/>
          <a:p>
            <a:pPr marL="609600" indent="-609600">
              <a:buFontTx/>
              <a:buNone/>
            </a:pPr>
            <a:endParaRPr lang="en-US" i="1" dirty="0">
              <a:latin typeface="Georgia" pitchFamily="18" charset="0"/>
            </a:endParaRPr>
          </a:p>
          <a:p>
            <a:pPr>
              <a:buNone/>
            </a:pPr>
            <a:r>
              <a:rPr lang="en-US" i="1" dirty="0" smtClean="0">
                <a:latin typeface="Verdana" pitchFamily="34" charset="0"/>
              </a:rPr>
              <a:t>	“</a:t>
            </a:r>
            <a:r>
              <a:rPr lang="en-US" i="1" dirty="0" smtClean="0">
                <a:latin typeface="Verdana" pitchFamily="34" charset="0"/>
              </a:rPr>
              <a:t>Amongst the words that I remember on the occasion of the Feast of the Nativity, is what was said about Him during His Incarnation, that He “went about doing </a:t>
            </a:r>
            <a:r>
              <a:rPr lang="en-US" i="1" dirty="0" smtClean="0">
                <a:latin typeface="Verdana" pitchFamily="34" charset="0"/>
              </a:rPr>
              <a:t>good” </a:t>
            </a:r>
            <a:r>
              <a:rPr lang="en-US" i="1" dirty="0" smtClean="0">
                <a:latin typeface="Verdana" pitchFamily="34" charset="0"/>
              </a:rPr>
              <a:t>(Acts 10:38</a:t>
            </a:r>
            <a:r>
              <a:rPr lang="en-US" i="1" dirty="0" smtClean="0">
                <a:latin typeface="Verdana" pitchFamily="34" charset="0"/>
              </a:rPr>
              <a:t>).  </a:t>
            </a:r>
            <a:r>
              <a:rPr lang="en-US" i="1" dirty="0" smtClean="0">
                <a:latin typeface="Verdana" pitchFamily="34" charset="0"/>
              </a:rPr>
              <a:t>It is a lesson to us in our lives, to be like Him, going about doing good.”</a:t>
            </a: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4000" b="1" dirty="0" smtClean="0">
                <a:solidFill>
                  <a:srgbClr val="000099"/>
                </a:solidFill>
              </a:rPr>
              <a:t>Letter from HH Pope Shenouda</a:t>
            </a:r>
            <a:endParaRPr lang="en-US" sz="4000" b="1" dirty="0">
              <a:solidFill>
                <a:srgbClr val="000099"/>
              </a:solidFill>
            </a:endParaRPr>
          </a:p>
        </p:txBody>
      </p:sp>
      <p:sp>
        <p:nvSpPr>
          <p:cNvPr id="51203" name="Rectangle 3"/>
          <p:cNvSpPr>
            <a:spLocks noGrp="1" noChangeArrowheads="1"/>
          </p:cNvSpPr>
          <p:nvPr>
            <p:ph type="body" idx="1"/>
          </p:nvPr>
        </p:nvSpPr>
        <p:spPr>
          <a:xfrm>
            <a:off x="457200" y="1295400"/>
            <a:ext cx="8229600" cy="5562600"/>
          </a:xfrm>
        </p:spPr>
        <p:txBody>
          <a:bodyPr/>
          <a:lstStyle/>
          <a:p>
            <a:pPr marL="609600" indent="-609600">
              <a:buFontTx/>
              <a:buNone/>
            </a:pPr>
            <a:endParaRPr lang="en-US" i="1" dirty="0">
              <a:latin typeface="Georgia" pitchFamily="18" charset="0"/>
            </a:endParaRPr>
          </a:p>
          <a:p>
            <a:pPr>
              <a:buNone/>
            </a:pPr>
            <a:r>
              <a:rPr lang="en-US" i="1" dirty="0" smtClean="0">
                <a:latin typeface="Verdana" pitchFamily="34" charset="0"/>
              </a:rPr>
              <a:t>	Goodness </a:t>
            </a:r>
            <a:r>
              <a:rPr lang="en-US" i="1" dirty="0" smtClean="0">
                <a:latin typeface="Verdana" pitchFamily="34" charset="0"/>
              </a:rPr>
              <a:t>is not only leaving sin, for this is only the negative aspect. </a:t>
            </a:r>
            <a:r>
              <a:rPr lang="en-US" b="1" i="1" u="sng" dirty="0" smtClean="0">
                <a:latin typeface="Verdana" pitchFamily="34" charset="0"/>
              </a:rPr>
              <a:t>The most important aspect however, is the positive side</a:t>
            </a:r>
            <a:r>
              <a:rPr lang="en-US" i="1" dirty="0" smtClean="0">
                <a:latin typeface="Verdana" pitchFamily="34" charset="0"/>
              </a:rPr>
              <a:t>. That is, doing good with everyone, in order that everyone who meets us on the path of life will gain goodness, by any means</a:t>
            </a:r>
            <a:r>
              <a:rPr lang="en-US" i="1" dirty="0" smtClean="0">
                <a:latin typeface="Verdana" pitchFamily="34" charset="0"/>
              </a:rPr>
              <a:t>.</a:t>
            </a:r>
            <a:endParaRPr lang="en-US" i="1" dirty="0" smtClean="0">
              <a:latin typeface="Verdana" pitchFamily="34" charset="0"/>
            </a:endParaRP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4000" b="1" dirty="0" smtClean="0">
                <a:solidFill>
                  <a:srgbClr val="000099"/>
                </a:solidFill>
              </a:rPr>
              <a:t>Letter from HH Pope Shenouda</a:t>
            </a:r>
            <a:endParaRPr lang="en-US" sz="4000" b="1" dirty="0">
              <a:solidFill>
                <a:srgbClr val="000099"/>
              </a:solidFill>
            </a:endParaRPr>
          </a:p>
        </p:txBody>
      </p:sp>
      <p:sp>
        <p:nvSpPr>
          <p:cNvPr id="51203" name="Rectangle 3"/>
          <p:cNvSpPr>
            <a:spLocks noGrp="1" noChangeArrowheads="1"/>
          </p:cNvSpPr>
          <p:nvPr>
            <p:ph type="body" idx="1"/>
          </p:nvPr>
        </p:nvSpPr>
        <p:spPr>
          <a:xfrm>
            <a:off x="457200" y="1447800"/>
            <a:ext cx="8229600" cy="5410200"/>
          </a:xfrm>
        </p:spPr>
        <p:txBody>
          <a:bodyPr/>
          <a:lstStyle/>
          <a:p>
            <a:pPr>
              <a:buNone/>
            </a:pPr>
            <a:r>
              <a:rPr lang="en-US" sz="3000" i="1" dirty="0" smtClean="0">
                <a:latin typeface="Verdana" pitchFamily="34" charset="0"/>
              </a:rPr>
              <a:t>	My </a:t>
            </a:r>
            <a:r>
              <a:rPr lang="en-US" sz="3000" i="1" dirty="0" smtClean="0">
                <a:latin typeface="Verdana" pitchFamily="34" charset="0"/>
              </a:rPr>
              <a:t>beloved children, place this principle in front of you in this New Year: that every day you do not do good, do not count this day as day of your lives.  God created you in His image and God is the Beneficent One. So you also be likewise, in the image of Your Heavenly Father, beneficent as He is. Let this not only be when people ask from you to do good to them, but rather do not wait for them to ask. </a:t>
            </a: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bleepmybrainsays.com/wp-content/uploads/2011/07/bullseye.jpg"/>
          <p:cNvPicPr>
            <a:picLocks noChangeAspect="1" noChangeArrowheads="1"/>
          </p:cNvPicPr>
          <p:nvPr/>
        </p:nvPicPr>
        <p:blipFill>
          <a:blip r:embed="rId3" cstate="print"/>
          <a:srcRect/>
          <a:stretch>
            <a:fillRect/>
          </a:stretch>
        </p:blipFill>
        <p:spPr bwMode="auto">
          <a:xfrm>
            <a:off x="1447800" y="1905000"/>
            <a:ext cx="6096000" cy="4572000"/>
          </a:xfrm>
          <a:prstGeom prst="rect">
            <a:avLst/>
          </a:prstGeom>
          <a:noFill/>
        </p:spPr>
      </p:pic>
      <p:sp>
        <p:nvSpPr>
          <p:cNvPr id="5" name="Rectangle 2"/>
          <p:cNvSpPr>
            <a:spLocks noGrp="1" noChangeArrowheads="1"/>
          </p:cNvSpPr>
          <p:nvPr>
            <p:ph type="title"/>
          </p:nvPr>
        </p:nvSpPr>
        <p:spPr>
          <a:xfrm>
            <a:off x="457200" y="76200"/>
            <a:ext cx="8229600" cy="1447800"/>
          </a:xfrm>
        </p:spPr>
        <p:txBody>
          <a:bodyPr/>
          <a:lstStyle/>
          <a:p>
            <a:r>
              <a:rPr lang="en-US" b="1" i="1" dirty="0" smtClean="0">
                <a:solidFill>
                  <a:srgbClr val="000099"/>
                </a:solidFill>
              </a:rPr>
              <a:t>Success is ____________ ???</a:t>
            </a:r>
            <a:endParaRPr lang="en-US" b="1" i="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76200"/>
            <a:ext cx="8229600" cy="1447800"/>
          </a:xfrm>
        </p:spPr>
        <p:txBody>
          <a:bodyPr/>
          <a:lstStyle/>
          <a:p>
            <a:r>
              <a:rPr lang="en-US" b="1" i="1" dirty="0" smtClean="0">
                <a:solidFill>
                  <a:srgbClr val="000099"/>
                </a:solidFill>
              </a:rPr>
              <a:t>Success is ____________ ???</a:t>
            </a:r>
            <a:endParaRPr lang="en-US" b="1" i="1" dirty="0">
              <a:solidFill>
                <a:srgbClr val="000099"/>
              </a:solidFill>
            </a:endParaRPr>
          </a:p>
        </p:txBody>
      </p:sp>
      <p:sp>
        <p:nvSpPr>
          <p:cNvPr id="4" name="Rectangle 3"/>
          <p:cNvSpPr txBox="1">
            <a:spLocks noChangeArrowheads="1"/>
          </p:cNvSpPr>
          <p:nvPr/>
        </p:nvSpPr>
        <p:spPr bwMode="auto">
          <a:xfrm>
            <a:off x="457200" y="2133600"/>
            <a:ext cx="82296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3000" b="0" i="1" u="none" strike="noStrike" kern="0" cap="none" spc="0" normalizeH="0" baseline="0" noProof="0" dirty="0" smtClean="0">
                <a:ln>
                  <a:noFill/>
                </a:ln>
                <a:solidFill>
                  <a:schemeClr val="tx1"/>
                </a:solidFill>
                <a:effectLst/>
                <a:uLnTx/>
                <a:uFillTx/>
                <a:latin typeface="Verdana" pitchFamily="34" charset="0"/>
                <a:ea typeface="+mn-ea"/>
                <a:cs typeface="+mn-cs"/>
              </a:rPr>
              <a:t>See James</a:t>
            </a:r>
            <a:r>
              <a:rPr kumimoji="0" lang="en-US" sz="3000" b="0" i="1" u="none" strike="noStrike" kern="0" cap="none" spc="0" normalizeH="0" noProof="0" dirty="0" smtClean="0">
                <a:ln>
                  <a:noFill/>
                </a:ln>
                <a:solidFill>
                  <a:schemeClr val="tx1"/>
                </a:solidFill>
                <a:effectLst/>
                <a:uLnTx/>
                <a:uFillTx/>
                <a:latin typeface="Verdana" pitchFamily="34" charset="0"/>
                <a:ea typeface="+mn-ea"/>
                <a:cs typeface="+mn-cs"/>
              </a:rPr>
              <a:t> 4:17</a:t>
            </a:r>
            <a:endParaRPr kumimoji="0" lang="en-US" sz="3000" b="0" i="1" u="none" strike="noStrike" kern="0" cap="none" spc="0" normalizeH="0" baseline="0" noProof="0" dirty="0" smtClean="0">
              <a:ln>
                <a:noFill/>
              </a:ln>
              <a:solidFill>
                <a:schemeClr val="tx1"/>
              </a:solidFill>
              <a:effectLst/>
              <a:uLnTx/>
              <a:uFillTx/>
              <a:latin typeface="Verdana" pitchFamily="34" charset="0"/>
              <a:ea typeface="+mn-ea"/>
              <a:cs typeface="+mn-cs"/>
            </a:endParaRPr>
          </a:p>
          <a:p>
            <a:pPr marL="609600" marR="0" lvl="0" indent="-609600" algn="l" defTabSz="914400" rtl="0" eaLnBrk="1" fontAlgn="base" latinLnBrk="0" hangingPunct="1">
              <a:lnSpc>
                <a:spcPct val="100000"/>
              </a:lnSpc>
              <a:spcBef>
                <a:spcPct val="20000"/>
              </a:spcBef>
              <a:spcAft>
                <a:spcPct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Georgia"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76200"/>
            <a:ext cx="8229600" cy="1447800"/>
          </a:xfrm>
        </p:spPr>
        <p:txBody>
          <a:bodyPr/>
          <a:lstStyle/>
          <a:p>
            <a:r>
              <a:rPr lang="en-US" b="1" i="1" dirty="0" smtClean="0">
                <a:solidFill>
                  <a:srgbClr val="000099"/>
                </a:solidFill>
              </a:rPr>
              <a:t>Success is ____________ ???</a:t>
            </a:r>
            <a:endParaRPr lang="en-US" b="1" i="1" dirty="0">
              <a:solidFill>
                <a:srgbClr val="000099"/>
              </a:solidFill>
            </a:endParaRPr>
          </a:p>
        </p:txBody>
      </p:sp>
      <p:sp>
        <p:nvSpPr>
          <p:cNvPr id="4" name="Rectangle 3"/>
          <p:cNvSpPr txBox="1">
            <a:spLocks noChangeArrowheads="1"/>
          </p:cNvSpPr>
          <p:nvPr/>
        </p:nvSpPr>
        <p:spPr bwMode="auto">
          <a:xfrm>
            <a:off x="457200" y="2133600"/>
            <a:ext cx="82296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lvl="0" indent="-342900" algn="ctr">
              <a:spcBef>
                <a:spcPct val="20000"/>
              </a:spcBef>
            </a:pPr>
            <a:r>
              <a:rPr lang="en-US" sz="3000" i="1" kern="0" dirty="0" smtClean="0">
                <a:latin typeface="Verdana" pitchFamily="34" charset="0"/>
              </a:rPr>
              <a:t>“Therefore</a:t>
            </a:r>
            <a:r>
              <a:rPr lang="en-US" sz="3000" i="1" kern="0" dirty="0" smtClean="0">
                <a:latin typeface="Verdana" pitchFamily="34" charset="0"/>
              </a:rPr>
              <a:t>, to him who knows to do good and does not do it</a:t>
            </a:r>
            <a:r>
              <a:rPr lang="en-US" sz="3000" i="1" kern="0" dirty="0" smtClean="0">
                <a:latin typeface="Verdana" pitchFamily="34" charset="0"/>
              </a:rPr>
              <a:t>, to </a:t>
            </a:r>
            <a:r>
              <a:rPr lang="en-US" sz="3000" i="1" kern="0" dirty="0" smtClean="0">
                <a:latin typeface="Verdana" pitchFamily="34" charset="0"/>
              </a:rPr>
              <a:t>him it is sin</a:t>
            </a:r>
            <a:r>
              <a:rPr lang="en-US" sz="3000" i="1" kern="0" dirty="0" smtClean="0">
                <a:latin typeface="Verdana" pitchFamily="34" charset="0"/>
              </a:rPr>
              <a:t>.”  </a:t>
            </a:r>
            <a:r>
              <a:rPr lang="en-US" sz="3000" kern="0" dirty="0" smtClean="0">
                <a:latin typeface="Verdana" pitchFamily="34" charset="0"/>
              </a:rPr>
              <a:t>James 4:17</a:t>
            </a:r>
            <a:endParaRPr kumimoji="0" lang="en-US" sz="3200" b="0" i="1" u="none" strike="noStrike" kern="0" cap="none" spc="0" normalizeH="0" baseline="0" noProof="0" dirty="0">
              <a:ln>
                <a:noFill/>
              </a:ln>
              <a:solidFill>
                <a:schemeClr val="tx1"/>
              </a:solidFill>
              <a:effectLst/>
              <a:uLnTx/>
              <a:uFillTx/>
              <a:latin typeface="Georgia"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4000" b="1" dirty="0" smtClean="0">
                <a:solidFill>
                  <a:srgbClr val="000099"/>
                </a:solidFill>
              </a:rPr>
              <a:t>James 2:17-18</a:t>
            </a:r>
            <a:endParaRPr lang="en-US" sz="4000" b="1" dirty="0">
              <a:solidFill>
                <a:srgbClr val="000099"/>
              </a:solidFill>
            </a:endParaRPr>
          </a:p>
        </p:txBody>
      </p:sp>
      <p:sp>
        <p:nvSpPr>
          <p:cNvPr id="51203" name="Rectangle 3"/>
          <p:cNvSpPr>
            <a:spLocks noGrp="1" noChangeArrowheads="1"/>
          </p:cNvSpPr>
          <p:nvPr>
            <p:ph type="body" idx="1"/>
          </p:nvPr>
        </p:nvSpPr>
        <p:spPr>
          <a:xfrm>
            <a:off x="381000" y="1143000"/>
            <a:ext cx="8305800" cy="5715000"/>
          </a:xfrm>
        </p:spPr>
        <p:txBody>
          <a:bodyPr/>
          <a:lstStyle/>
          <a:p>
            <a:pPr>
              <a:buNone/>
            </a:pPr>
            <a:r>
              <a:rPr lang="en-US" sz="3000" i="1" dirty="0" smtClean="0">
                <a:latin typeface="Verdana" pitchFamily="34" charset="0"/>
              </a:rPr>
              <a:t>	“</a:t>
            </a:r>
            <a:r>
              <a:rPr lang="en-US" sz="3000" i="1" dirty="0" smtClean="0">
                <a:latin typeface="Verdana" pitchFamily="34" charset="0"/>
              </a:rPr>
              <a:t>Thus also faith by itself, if it does not have works, is dead.   But someone will say, You have faith, and I have works. Show me your faith without your works, and I will show you my faith by my </a:t>
            </a:r>
            <a:r>
              <a:rPr lang="en-US" sz="3000" i="1" dirty="0" smtClean="0">
                <a:latin typeface="Verdana" pitchFamily="34" charset="0"/>
              </a:rPr>
              <a:t>works.”</a:t>
            </a:r>
            <a:endParaRPr lang="en-US" sz="3000" dirty="0" smtClean="0">
              <a:latin typeface="Verdana" pitchFamily="34" charset="0"/>
            </a:endParaRPr>
          </a:p>
          <a:p>
            <a:pPr marL="609600" indent="-609600">
              <a:buFontTx/>
              <a:buNone/>
            </a:pPr>
            <a:endParaRPr lang="en-US" i="1" dirty="0">
              <a:latin typeface="Georgia" pitchFamily="18" charset="0"/>
            </a:endParaRPr>
          </a:p>
        </p:txBody>
      </p:sp>
      <p:pic>
        <p:nvPicPr>
          <p:cNvPr id="65538" name="Picture 2" descr="http://www.funsci.com/fun3_en/fire/fire_01.jpg"/>
          <p:cNvPicPr>
            <a:picLocks noChangeAspect="1" noChangeArrowheads="1"/>
          </p:cNvPicPr>
          <p:nvPr/>
        </p:nvPicPr>
        <p:blipFill>
          <a:blip r:embed="rId3" cstate="print"/>
          <a:srcRect/>
          <a:stretch>
            <a:fillRect/>
          </a:stretch>
        </p:blipFill>
        <p:spPr bwMode="auto">
          <a:xfrm>
            <a:off x="4457700" y="3829049"/>
            <a:ext cx="3924300" cy="287655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
            <a:ext cx="8229600" cy="1143000"/>
          </a:xfrm>
        </p:spPr>
        <p:txBody>
          <a:bodyPr/>
          <a:lstStyle/>
          <a:p>
            <a:r>
              <a:rPr lang="en-US" sz="3600" b="1" dirty="0" smtClean="0">
                <a:solidFill>
                  <a:srgbClr val="000099"/>
                </a:solidFill>
              </a:rPr>
              <a:t>Remember:  </a:t>
            </a:r>
            <a:r>
              <a:rPr lang="en-US" sz="3600" b="1" u="sng" dirty="0" smtClean="0">
                <a:solidFill>
                  <a:srgbClr val="000099"/>
                </a:solidFill>
              </a:rPr>
              <a:t>God takes notice of all</a:t>
            </a:r>
            <a:endParaRPr lang="en-US" sz="3600" b="1" u="sng" dirty="0">
              <a:solidFill>
                <a:srgbClr val="000099"/>
              </a:solidFill>
            </a:endParaRPr>
          </a:p>
        </p:txBody>
      </p:sp>
      <p:sp>
        <p:nvSpPr>
          <p:cNvPr id="51203" name="Rectangle 3"/>
          <p:cNvSpPr>
            <a:spLocks noGrp="1" noChangeArrowheads="1"/>
          </p:cNvSpPr>
          <p:nvPr>
            <p:ph type="body" idx="1"/>
          </p:nvPr>
        </p:nvSpPr>
        <p:spPr>
          <a:xfrm>
            <a:off x="457200" y="1447800"/>
            <a:ext cx="8229600" cy="5410200"/>
          </a:xfrm>
        </p:spPr>
        <p:txBody>
          <a:bodyPr/>
          <a:lstStyle/>
          <a:p>
            <a:pPr algn="ctr">
              <a:buNone/>
            </a:pPr>
            <a:endParaRPr lang="en-US" dirty="0" smtClean="0">
              <a:latin typeface="Verdana" pitchFamily="34" charset="0"/>
            </a:endParaRPr>
          </a:p>
          <a:p>
            <a:pPr marL="609600" indent="-609600">
              <a:buFontTx/>
              <a:buNone/>
            </a:pPr>
            <a:endParaRPr lang="en-US" i="1" dirty="0">
              <a:latin typeface="Georg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103</Words>
  <Application>Microsoft Office PowerPoint</Application>
  <PresentationFormat>On-screen Show (4:3)</PresentationFormat>
  <Paragraphs>37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Slide 1</vt:lpstr>
      <vt:lpstr>Letter from HH Pope Shenouda</vt:lpstr>
      <vt:lpstr>Letter from HH Pope Shenouda</vt:lpstr>
      <vt:lpstr>Letter from HH Pope Shenouda</vt:lpstr>
      <vt:lpstr>Success is ____________ ???</vt:lpstr>
      <vt:lpstr>Success is ____________ ???</vt:lpstr>
      <vt:lpstr>Success is ____________ ???</vt:lpstr>
      <vt:lpstr>James 2:17-18</vt:lpstr>
      <vt:lpstr>Remember:  God takes notice of all</vt:lpstr>
      <vt:lpstr>Remember:  God takes notice of all</vt:lpstr>
      <vt:lpstr>Remember:  God takes notice of all</vt:lpstr>
      <vt:lpstr>Slide 12</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Feast of Epiphany (can be in blue, black or brown)</dc:title>
  <dc:creator>LFCS</dc:creator>
  <cp:lastModifiedBy> </cp:lastModifiedBy>
  <cp:revision>18</cp:revision>
  <dcterms:created xsi:type="dcterms:W3CDTF">2008-01-11T14:45:00Z</dcterms:created>
  <dcterms:modified xsi:type="dcterms:W3CDTF">2012-01-08T14:42:20Z</dcterms:modified>
</cp:coreProperties>
</file>