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1" r:id="rId3"/>
    <p:sldId id="267" r:id="rId4"/>
    <p:sldId id="270" r:id="rId5"/>
    <p:sldId id="266" r:id="rId6"/>
    <p:sldId id="269" r:id="rId7"/>
    <p:sldId id="272" r:id="rId8"/>
    <p:sldId id="271" r:id="rId9"/>
    <p:sldId id="279" r:id="rId10"/>
    <p:sldId id="280" r:id="rId11"/>
    <p:sldId id="275" r:id="rId12"/>
    <p:sldId id="276" r:id="rId13"/>
    <p:sldId id="277" r:id="rId14"/>
    <p:sldId id="278" r:id="rId15"/>
    <p:sldId id="281" r:id="rId16"/>
    <p:sldId id="282" r:id="rId17"/>
    <p:sldId id="283" r:id="rId18"/>
    <p:sldId id="284" r:id="rId19"/>
    <p:sldId id="285" r:id="rId20"/>
    <p:sldId id="287" r:id="rId21"/>
    <p:sldId id="286" r:id="rId22"/>
    <p:sldId id="28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67" d="100"/>
          <a:sy n="67" d="100"/>
        </p:scale>
        <p:origin x="-13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9832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155564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235322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3720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238045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83550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125526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229158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30763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319925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57392-6D15-482F-BA9E-F5F123563E38}" type="datetimeFigureOut">
              <a:rPr lang="en-US" smtClean="0"/>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423446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57392-6D15-482F-BA9E-F5F123563E38}" type="datetimeFigureOut">
              <a:rPr lang="en-US" smtClean="0"/>
              <a:t>10/22/2011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82F7C-247A-4037-B6A4-1B2279F2CA93}" type="slidenum">
              <a:rPr lang="en-US" smtClean="0"/>
              <a:t>‹#›</a:t>
            </a:fld>
            <a:endParaRPr lang="en-US" dirty="0"/>
          </a:p>
        </p:txBody>
      </p:sp>
    </p:spTree>
    <p:extLst>
      <p:ext uri="{BB962C8B-B14F-4D97-AF65-F5344CB8AC3E}">
        <p14:creationId xmlns:p14="http://schemas.microsoft.com/office/powerpoint/2010/main" val="41239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pic>
        <p:nvPicPr>
          <p:cNvPr id="5123" name="Picture 3" descr="C:\Users\franthony\Desktop\crowd_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1"/>
            <a:ext cx="9176825" cy="419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825" y="5410200"/>
            <a:ext cx="9176825" cy="14478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1"/>
          <p:cNvSpPr txBox="1">
            <a:spLocks/>
          </p:cNvSpPr>
          <p:nvPr/>
        </p:nvSpPr>
        <p:spPr>
          <a:xfrm>
            <a:off x="838200" y="5556020"/>
            <a:ext cx="7772400" cy="168297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Bodoni MT" pitchFamily="18" charset="0"/>
              </a:rPr>
              <a:t>Part 1:  Fan or Follower?</a:t>
            </a:r>
          </a:p>
          <a:p>
            <a:r>
              <a:rPr lang="en-US" sz="2400" dirty="0" smtClean="0">
                <a:solidFill>
                  <a:schemeClr val="bg1"/>
                </a:solidFill>
                <a:latin typeface="Bodoni MT" pitchFamily="18" charset="0"/>
              </a:rPr>
              <a:t>October 23, 2011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6" y="4191001"/>
            <a:ext cx="9176825" cy="1365020"/>
          </a:xfrm>
          <a:prstGeom prst="rect">
            <a:avLst/>
          </a:prstGeom>
        </p:spPr>
      </p:pic>
    </p:spTree>
    <p:extLst>
      <p:ext uri="{BB962C8B-B14F-4D97-AF65-F5344CB8AC3E}">
        <p14:creationId xmlns:p14="http://schemas.microsoft.com/office/powerpoint/2010/main" val="3450528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3600" dirty="0" smtClean="0">
                <a:solidFill>
                  <a:schemeClr val="bg1"/>
                </a:solidFill>
                <a:latin typeface="Constantia" pitchFamily="18" charset="0"/>
              </a:rPr>
              <a:t>Group 1:  the “</a:t>
            </a:r>
            <a:r>
              <a:rPr lang="en-US" sz="3600" i="1" dirty="0" smtClean="0">
                <a:solidFill>
                  <a:schemeClr val="bg1"/>
                </a:solidFill>
                <a:latin typeface="Constantia" pitchFamily="18" charset="0"/>
              </a:rPr>
              <a:t>Jesus fish on the back of my car”</a:t>
            </a:r>
            <a:r>
              <a:rPr lang="en-US" sz="3600" dirty="0" smtClean="0">
                <a:solidFill>
                  <a:schemeClr val="bg1"/>
                </a:solidFill>
                <a:latin typeface="Constantia" pitchFamily="18" charset="0"/>
              </a:rPr>
              <a:t> group</a:t>
            </a:r>
          </a:p>
          <a:p>
            <a:pPr marL="0" indent="0">
              <a:buNone/>
            </a:pPr>
            <a:endParaRPr lang="en-US" sz="3600" dirty="0">
              <a:solidFill>
                <a:schemeClr val="bg1"/>
              </a:solidFill>
              <a:latin typeface="Constantia" pitchFamily="18" charset="0"/>
            </a:endParaRPr>
          </a:p>
          <a:p>
            <a:pPr marL="0" indent="0">
              <a:buNone/>
            </a:pPr>
            <a:r>
              <a:rPr lang="en-US" sz="3600" dirty="0" smtClean="0">
                <a:solidFill>
                  <a:schemeClr val="bg1"/>
                </a:solidFill>
                <a:latin typeface="Constantia" pitchFamily="18" charset="0"/>
              </a:rPr>
              <a:t>Group 2:  the </a:t>
            </a:r>
            <a:r>
              <a:rPr lang="en-US" sz="3600" i="1" dirty="0" smtClean="0">
                <a:solidFill>
                  <a:schemeClr val="bg1"/>
                </a:solidFill>
                <a:latin typeface="Constantia" pitchFamily="18" charset="0"/>
              </a:rPr>
              <a:t>“why is there a fish on the back of my friend’s car</a:t>
            </a:r>
            <a:r>
              <a:rPr lang="en-US" sz="3600" dirty="0" smtClean="0">
                <a:solidFill>
                  <a:schemeClr val="bg1"/>
                </a:solidFill>
                <a:latin typeface="Constantia" pitchFamily="18" charset="0"/>
              </a:rPr>
              <a:t>” group</a:t>
            </a:r>
          </a:p>
          <a:p>
            <a:pPr marL="0" indent="0">
              <a:buNone/>
            </a:pPr>
            <a:endParaRPr lang="en-US" sz="3600" dirty="0">
              <a:solidFill>
                <a:schemeClr val="bg1"/>
              </a:solidFill>
              <a:latin typeface="Constantia" pitchFamily="18" charset="0"/>
            </a:endParaRPr>
          </a:p>
        </p:txBody>
      </p:sp>
      <p:pic>
        <p:nvPicPr>
          <p:cNvPr id="4" name="Picture 2" descr="http://silviakusada.files.wordpress.com/2011/07/judg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4038600"/>
            <a:ext cx="5210174" cy="26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0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3382962"/>
          </a:xfrm>
        </p:spPr>
        <p:txBody>
          <a:bodyPr>
            <a:normAutofit/>
          </a:bodyPr>
          <a:lstStyle/>
          <a:p>
            <a:r>
              <a:rPr lang="en-US" sz="4000" b="1" i="1" dirty="0" smtClean="0">
                <a:solidFill>
                  <a:schemeClr val="bg1"/>
                </a:solidFill>
                <a:latin typeface="Constantia" pitchFamily="18" charset="0"/>
              </a:rPr>
              <a:t>Where do YOU stand with Jesus?</a:t>
            </a:r>
            <a:br>
              <a:rPr lang="en-US" sz="4000" b="1" i="1" dirty="0" smtClean="0">
                <a:solidFill>
                  <a:schemeClr val="bg1"/>
                </a:solidFill>
                <a:latin typeface="Constantia" pitchFamily="18" charset="0"/>
              </a:rPr>
            </a:br>
            <a:r>
              <a:rPr lang="en-US" sz="4000" b="1" i="1" dirty="0" smtClean="0">
                <a:solidFill>
                  <a:schemeClr val="bg1"/>
                </a:solidFill>
                <a:latin typeface="Constantia" pitchFamily="18" charset="0"/>
              </a:rPr>
              <a:t/>
            </a:r>
            <a:br>
              <a:rPr lang="en-US" sz="4000" b="1" i="1" dirty="0" smtClean="0">
                <a:solidFill>
                  <a:schemeClr val="bg1"/>
                </a:solidFill>
                <a:latin typeface="Constantia" pitchFamily="18" charset="0"/>
              </a:rPr>
            </a:br>
            <a:endParaRPr lang="en-US" sz="4000" b="1" i="1" dirty="0">
              <a:solidFill>
                <a:schemeClr val="bg1"/>
              </a:solidFill>
              <a:latin typeface="Constantia" pitchFamily="18" charset="0"/>
            </a:endParaRPr>
          </a:p>
        </p:txBody>
      </p:sp>
      <p:sp>
        <p:nvSpPr>
          <p:cNvPr id="3" name="Content Placeholder 2"/>
          <p:cNvSpPr>
            <a:spLocks noGrp="1"/>
          </p:cNvSpPr>
          <p:nvPr>
            <p:ph idx="1"/>
          </p:nvPr>
        </p:nvSpPr>
        <p:spPr>
          <a:xfrm>
            <a:off x="457200" y="4419600"/>
            <a:ext cx="8229600" cy="1706563"/>
          </a:xfrm>
        </p:spPr>
        <p:txBody>
          <a:bodyPr>
            <a:normAutofit/>
          </a:bodyPr>
          <a:lstStyle/>
          <a:p>
            <a:pPr marL="0" indent="0">
              <a:buNone/>
            </a:pPr>
            <a:endParaRPr lang="en-US" sz="3600" i="1" dirty="0">
              <a:solidFill>
                <a:schemeClr val="bg1"/>
              </a:solidFill>
              <a:latin typeface="Constantia" pitchFamily="18" charset="0"/>
            </a:endParaRPr>
          </a:p>
        </p:txBody>
      </p:sp>
      <p:pic>
        <p:nvPicPr>
          <p:cNvPr id="17410" name="Picture 2" descr="http://t0.gstatic.com/images?q=tbn:ANd9GcQz1zBqNHF6zkPSYoebTXKPI06fy902rPN36rMhcNF1wAjMavezwPAGVoRq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8400"/>
            <a:ext cx="3886201" cy="40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82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Fan?  Or Follower?</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lgn="ctr">
              <a:buNone/>
            </a:pP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93199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Fan?  Or Follower?</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lgn="ctr">
              <a:buNone/>
            </a:pPr>
            <a:r>
              <a:rPr lang="en-US" sz="3600" dirty="0" smtClean="0">
                <a:solidFill>
                  <a:schemeClr val="bg1"/>
                </a:solidFill>
                <a:latin typeface="Constantia" pitchFamily="18" charset="0"/>
              </a:rPr>
              <a:t>Fan = “</a:t>
            </a:r>
            <a:r>
              <a:rPr lang="en-US" sz="3600" i="1" dirty="0" smtClean="0">
                <a:solidFill>
                  <a:schemeClr val="bg1"/>
                </a:solidFill>
                <a:latin typeface="Constantia" pitchFamily="18" charset="0"/>
              </a:rPr>
              <a:t>an enthusiastic admirer</a:t>
            </a:r>
            <a:r>
              <a:rPr lang="en-US" sz="3600" dirty="0" smtClean="0">
                <a:solidFill>
                  <a:schemeClr val="bg1"/>
                </a:solidFill>
                <a:latin typeface="Constantia" pitchFamily="18" charset="0"/>
              </a:rPr>
              <a:t>”</a:t>
            </a:r>
            <a:endParaRPr lang="en-US" sz="3600" dirty="0">
              <a:solidFill>
                <a:schemeClr val="bg1"/>
              </a:solidFill>
              <a:latin typeface="Constantia" pitchFamily="18" charset="0"/>
            </a:endParaRPr>
          </a:p>
        </p:txBody>
      </p:sp>
      <p:pic>
        <p:nvPicPr>
          <p:cNvPr id="18434" name="Picture 2" descr="http://www.wiredfans.com/wp-content/uploads/2010/03/F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3" y="2971802"/>
            <a:ext cx="5079997" cy="38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944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Luke 9:23</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3600" i="1" dirty="0" smtClean="0">
                <a:solidFill>
                  <a:schemeClr val="bg1"/>
                </a:solidFill>
                <a:latin typeface="Constantia" pitchFamily="18" charset="0"/>
              </a:rPr>
              <a:t>“Then He said to them all, “If anyone desires to come after Me, let him deny himself, and take up his cross daily, and follow Me.”</a:t>
            </a: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331310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a:pPr>
            <a:endParaRPr lang="en-US" sz="3600" b="1" u="sng" dirty="0">
              <a:solidFill>
                <a:schemeClr val="bg1"/>
              </a:solidFill>
              <a:latin typeface="Constantia" pitchFamily="18" charset="0"/>
            </a:endParaRPr>
          </a:p>
        </p:txBody>
      </p:sp>
    </p:spTree>
    <p:extLst>
      <p:ext uri="{BB962C8B-B14F-4D97-AF65-F5344CB8AC3E}">
        <p14:creationId xmlns:p14="http://schemas.microsoft.com/office/powerpoint/2010/main" val="853755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a:pPr>
            <a:r>
              <a:rPr lang="en-US" sz="3600" u="sng" dirty="0" smtClean="0">
                <a:solidFill>
                  <a:schemeClr val="bg1"/>
                </a:solidFill>
                <a:latin typeface="Constantia" pitchFamily="18" charset="0"/>
              </a:rPr>
              <a:t>Why are you here?</a:t>
            </a:r>
            <a:endParaRPr lang="en-US" sz="3600" u="sng" dirty="0">
              <a:solidFill>
                <a:schemeClr val="bg1"/>
              </a:solidFill>
              <a:latin typeface="Constantia" pitchFamily="18" charset="0"/>
            </a:endParaRPr>
          </a:p>
        </p:txBody>
      </p:sp>
    </p:spTree>
    <p:extLst>
      <p:ext uri="{BB962C8B-B14F-4D97-AF65-F5344CB8AC3E}">
        <p14:creationId xmlns:p14="http://schemas.microsoft.com/office/powerpoint/2010/main" val="1181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a:pPr>
            <a:r>
              <a:rPr lang="en-US" sz="3600" u="sng" dirty="0" smtClean="0">
                <a:solidFill>
                  <a:schemeClr val="bg1"/>
                </a:solidFill>
                <a:latin typeface="Constantia" pitchFamily="18" charset="0"/>
              </a:rPr>
              <a:t>Why are you here?</a:t>
            </a:r>
          </a:p>
          <a:p>
            <a:pPr marL="0" indent="0">
              <a:buNone/>
            </a:pPr>
            <a:endParaRPr lang="en-US" sz="3600" u="sng" dirty="0">
              <a:solidFill>
                <a:schemeClr val="bg1"/>
              </a:solidFill>
              <a:latin typeface="Constantia" pitchFamily="18" charset="0"/>
            </a:endParaRPr>
          </a:p>
          <a:p>
            <a:pPr marL="0" indent="0">
              <a:buNone/>
            </a:pPr>
            <a:r>
              <a:rPr lang="en-US" sz="3600" i="1" dirty="0" smtClean="0">
                <a:solidFill>
                  <a:schemeClr val="bg1"/>
                </a:solidFill>
                <a:latin typeface="Constantia" pitchFamily="18" charset="0"/>
              </a:rPr>
              <a:t>	“Then a great multitude followed 	Him, because they saw His signs 	which He performed on those who 	were diseased.”  </a:t>
            </a:r>
            <a:r>
              <a:rPr lang="en-US" sz="3600" dirty="0" smtClean="0">
                <a:solidFill>
                  <a:schemeClr val="bg1"/>
                </a:solidFill>
                <a:latin typeface="Constantia" pitchFamily="18" charset="0"/>
              </a:rPr>
              <a:t>John 6:2</a:t>
            </a: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585478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a:pPr>
            <a:r>
              <a:rPr lang="en-US" sz="3600" u="sng" dirty="0" smtClean="0">
                <a:solidFill>
                  <a:schemeClr val="bg1"/>
                </a:solidFill>
                <a:latin typeface="Constantia" pitchFamily="18" charset="0"/>
              </a:rPr>
              <a:t>Why are you here?</a:t>
            </a:r>
          </a:p>
          <a:p>
            <a:pPr marL="742950" indent="-742950">
              <a:buFont typeface="+mj-lt"/>
              <a:buAutoNum type="arabicPeriod"/>
            </a:pPr>
            <a:endParaRPr lang="en-US" sz="3600" u="sng" dirty="0">
              <a:solidFill>
                <a:schemeClr val="bg1"/>
              </a:solidFill>
              <a:latin typeface="Constantia" pitchFamily="18" charset="0"/>
            </a:endParaRPr>
          </a:p>
          <a:p>
            <a:pPr marL="0" indent="0">
              <a:buNone/>
            </a:pPr>
            <a:r>
              <a:rPr lang="en-US" sz="3600" i="1" dirty="0" smtClean="0">
                <a:solidFill>
                  <a:schemeClr val="bg1"/>
                </a:solidFill>
                <a:latin typeface="Constantia" pitchFamily="18" charset="0"/>
              </a:rPr>
              <a:t>	“From that time many of His 	disciples went back and walked with 	Him no more.”  </a:t>
            </a:r>
            <a:r>
              <a:rPr lang="en-US" sz="3600" dirty="0" smtClean="0">
                <a:solidFill>
                  <a:schemeClr val="bg1"/>
                </a:solidFill>
                <a:latin typeface="Constantia" pitchFamily="18" charset="0"/>
              </a:rPr>
              <a:t>John 6:66</a:t>
            </a: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585478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startAt="2"/>
            </a:pPr>
            <a:r>
              <a:rPr lang="en-US" sz="3600" u="sng" dirty="0" smtClean="0">
                <a:solidFill>
                  <a:schemeClr val="bg1"/>
                </a:solidFill>
                <a:latin typeface="Constantia" pitchFamily="18" charset="0"/>
              </a:rPr>
              <a:t>Have you made it your own?</a:t>
            </a:r>
          </a:p>
          <a:p>
            <a:pPr marL="742950" indent="-742950">
              <a:buFont typeface="+mj-lt"/>
              <a:buAutoNum type="arabicPeriod" startAt="2"/>
            </a:pPr>
            <a:endParaRPr lang="en-US" sz="3600" u="sng" dirty="0">
              <a:solidFill>
                <a:schemeClr val="bg1"/>
              </a:solidFill>
              <a:latin typeface="Constantia" pitchFamily="18" charset="0"/>
            </a:endParaRPr>
          </a:p>
        </p:txBody>
      </p:sp>
    </p:spTree>
    <p:extLst>
      <p:ext uri="{BB962C8B-B14F-4D97-AF65-F5344CB8AC3E}">
        <p14:creationId xmlns:p14="http://schemas.microsoft.com/office/powerpoint/2010/main" val="4181251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solidFill>
                <a:schemeClr val="bg1"/>
              </a:solidFill>
              <a:latin typeface="Constantia" pitchFamily="18" charset="0"/>
            </a:endParaRPr>
          </a:p>
        </p:txBody>
      </p:sp>
      <p:sp>
        <p:nvSpPr>
          <p:cNvPr id="3" name="Content Placeholder 2"/>
          <p:cNvSpPr>
            <a:spLocks noGrp="1"/>
          </p:cNvSpPr>
          <p:nvPr>
            <p:ph idx="1"/>
          </p:nvPr>
        </p:nvSpPr>
        <p:spPr/>
        <p:txBody>
          <a:bodyPr/>
          <a:lstStyle/>
          <a:p>
            <a:endParaRPr lang="en-US" dirty="0">
              <a:solidFill>
                <a:schemeClr val="bg1"/>
              </a:solidFill>
              <a:latin typeface="Bodoni MT" pitchFamily="18" charset="0"/>
            </a:endParaRPr>
          </a:p>
        </p:txBody>
      </p:sp>
      <p:pic>
        <p:nvPicPr>
          <p:cNvPr id="4100" name="Picture 4" descr="http://www.econedlink.org/lessons/images_lessons/369_lemonade_stan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8616"/>
            <a:ext cx="7010400" cy="578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0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startAt="2"/>
            </a:pPr>
            <a:r>
              <a:rPr lang="en-US" sz="3600" u="sng" dirty="0" smtClean="0">
                <a:solidFill>
                  <a:schemeClr val="bg1"/>
                </a:solidFill>
                <a:latin typeface="Constantia" pitchFamily="18" charset="0"/>
              </a:rPr>
              <a:t>Have you made it your own?</a:t>
            </a:r>
          </a:p>
          <a:p>
            <a:pPr marL="742950" indent="-742950">
              <a:buFont typeface="+mj-lt"/>
              <a:buAutoNum type="arabicPeriod" startAt="2"/>
            </a:pPr>
            <a:endParaRPr lang="en-US" sz="3600" u="sng" dirty="0">
              <a:solidFill>
                <a:schemeClr val="bg1"/>
              </a:solidFill>
              <a:latin typeface="Constantia" pitchFamily="18" charset="0"/>
            </a:endParaRPr>
          </a:p>
          <a:p>
            <a:pPr marL="0" indent="0">
              <a:buNone/>
            </a:pPr>
            <a:r>
              <a:rPr lang="en-US" sz="3600" i="1" dirty="0" smtClean="0">
                <a:solidFill>
                  <a:schemeClr val="bg1"/>
                </a:solidFill>
                <a:latin typeface="Constantia" pitchFamily="18" charset="0"/>
              </a:rPr>
              <a:t>	“If anyone comes to Me and does not 	hate his father and mother, wife and 	children, brothers and sisters, yes, 	and his own life also, he cannot be 	My disciple</a:t>
            </a:r>
            <a:r>
              <a:rPr lang="en-US" sz="3600" dirty="0" smtClean="0">
                <a:solidFill>
                  <a:schemeClr val="bg1"/>
                </a:solidFill>
                <a:latin typeface="Constantia" pitchFamily="18" charset="0"/>
              </a:rPr>
              <a:t>.”  Luke 14:26</a:t>
            </a: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2072305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startAt="3"/>
            </a:pPr>
            <a:r>
              <a:rPr lang="en-US" sz="3600" u="sng" dirty="0" smtClean="0">
                <a:solidFill>
                  <a:schemeClr val="bg1"/>
                </a:solidFill>
                <a:latin typeface="Constantia" pitchFamily="18" charset="0"/>
              </a:rPr>
              <a:t>Are you </a:t>
            </a:r>
            <a:r>
              <a:rPr lang="en-US" sz="3600" i="1" u="sng" dirty="0" smtClean="0">
                <a:solidFill>
                  <a:schemeClr val="bg1"/>
                </a:solidFill>
                <a:latin typeface="Constantia" pitchFamily="18" charset="0"/>
              </a:rPr>
              <a:t>ALL</a:t>
            </a:r>
            <a:r>
              <a:rPr lang="en-US" sz="3600" u="sng" dirty="0" smtClean="0">
                <a:solidFill>
                  <a:schemeClr val="bg1"/>
                </a:solidFill>
                <a:latin typeface="Constantia" pitchFamily="18" charset="0"/>
              </a:rPr>
              <a:t> in?</a:t>
            </a:r>
          </a:p>
          <a:p>
            <a:pPr marL="742950" indent="-742950">
              <a:buFont typeface="+mj-lt"/>
              <a:buAutoNum type="arabicPeriod" startAt="3"/>
            </a:pPr>
            <a:endParaRPr lang="en-US" sz="3600" u="sng" dirty="0">
              <a:solidFill>
                <a:schemeClr val="bg1"/>
              </a:solidFill>
              <a:latin typeface="Constantia" pitchFamily="18" charset="0"/>
            </a:endParaRPr>
          </a:p>
        </p:txBody>
      </p:sp>
    </p:spTree>
    <p:extLst>
      <p:ext uri="{BB962C8B-B14F-4D97-AF65-F5344CB8AC3E}">
        <p14:creationId xmlns:p14="http://schemas.microsoft.com/office/powerpoint/2010/main" val="159060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DTR with Jesus</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742950" indent="-742950">
              <a:buFont typeface="+mj-lt"/>
              <a:buAutoNum type="arabicPeriod" startAt="3"/>
            </a:pPr>
            <a:r>
              <a:rPr lang="en-US" sz="3600" u="sng" dirty="0" smtClean="0">
                <a:solidFill>
                  <a:schemeClr val="bg1"/>
                </a:solidFill>
                <a:latin typeface="Constantia" pitchFamily="18" charset="0"/>
              </a:rPr>
              <a:t>Are you </a:t>
            </a:r>
            <a:r>
              <a:rPr lang="en-US" sz="3600" i="1" u="sng" dirty="0" smtClean="0">
                <a:solidFill>
                  <a:schemeClr val="bg1"/>
                </a:solidFill>
                <a:latin typeface="Constantia" pitchFamily="18" charset="0"/>
              </a:rPr>
              <a:t>ALL</a:t>
            </a:r>
            <a:r>
              <a:rPr lang="en-US" sz="3600" u="sng" dirty="0" smtClean="0">
                <a:solidFill>
                  <a:schemeClr val="bg1"/>
                </a:solidFill>
                <a:latin typeface="Constantia" pitchFamily="18" charset="0"/>
              </a:rPr>
              <a:t> in?</a:t>
            </a:r>
          </a:p>
          <a:p>
            <a:pPr marL="742950" indent="-742950">
              <a:buFont typeface="+mj-lt"/>
              <a:buAutoNum type="arabicPeriod" startAt="3"/>
            </a:pPr>
            <a:endParaRPr lang="en-US" sz="3600" u="sng" dirty="0">
              <a:solidFill>
                <a:schemeClr val="bg1"/>
              </a:solidFill>
              <a:latin typeface="Constantia" pitchFamily="18" charset="0"/>
            </a:endParaRPr>
          </a:p>
          <a:p>
            <a:pPr marL="0" indent="0">
              <a:buNone/>
            </a:pPr>
            <a:r>
              <a:rPr lang="en-US" sz="3600" i="1" dirty="0" smtClean="0">
                <a:solidFill>
                  <a:schemeClr val="bg1"/>
                </a:solidFill>
                <a:latin typeface="Constantia" pitchFamily="18" charset="0"/>
              </a:rPr>
              <a:t>	“So likewise, whoever of you does not 	forsake all that he has cannot be My 	disciple.”  </a:t>
            </a:r>
            <a:r>
              <a:rPr lang="en-US" sz="3600" dirty="0" smtClean="0">
                <a:solidFill>
                  <a:schemeClr val="bg1"/>
                </a:solidFill>
                <a:latin typeface="Constantia" pitchFamily="18" charset="0"/>
              </a:rPr>
              <a:t>Luke 14:33</a:t>
            </a: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129119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303837"/>
            <a:ext cx="8229600" cy="1630363"/>
          </a:xfrm>
        </p:spPr>
        <p:txBody>
          <a:bodyPr>
            <a:normAutofit/>
          </a:bodyPr>
          <a:lstStyle/>
          <a:p>
            <a:pPr marL="0" indent="0" algn="ctr">
              <a:buNone/>
            </a:pPr>
            <a:r>
              <a:rPr lang="en-US" sz="4000" i="1" dirty="0" smtClean="0">
                <a:solidFill>
                  <a:schemeClr val="bg1"/>
                </a:solidFill>
                <a:latin typeface="Constantia" pitchFamily="18" charset="0"/>
              </a:rPr>
              <a:t>“But who do </a:t>
            </a:r>
            <a:r>
              <a:rPr lang="en-US" sz="4000" b="1" i="1" u="sng" dirty="0" smtClean="0">
                <a:solidFill>
                  <a:schemeClr val="bg1"/>
                </a:solidFill>
                <a:latin typeface="Constantia" pitchFamily="18" charset="0"/>
              </a:rPr>
              <a:t>YOU</a:t>
            </a:r>
            <a:r>
              <a:rPr lang="en-US" sz="4000" b="1" i="1" dirty="0" smtClean="0">
                <a:solidFill>
                  <a:schemeClr val="bg1"/>
                </a:solidFill>
                <a:latin typeface="Constantia" pitchFamily="18" charset="0"/>
              </a:rPr>
              <a:t> </a:t>
            </a:r>
            <a:r>
              <a:rPr lang="en-US" sz="4000" i="1" dirty="0" smtClean="0">
                <a:solidFill>
                  <a:schemeClr val="bg1"/>
                </a:solidFill>
                <a:latin typeface="Constantia" pitchFamily="18" charset="0"/>
              </a:rPr>
              <a:t>say that I am?”  Matthew 16:15</a:t>
            </a:r>
            <a:endParaRPr lang="en-US" sz="4000" dirty="0">
              <a:solidFill>
                <a:schemeClr val="bg1"/>
              </a:solidFill>
              <a:latin typeface="Constantia" pitchFamily="18" charset="0"/>
            </a:endParaRPr>
          </a:p>
        </p:txBody>
      </p:sp>
      <p:pic>
        <p:nvPicPr>
          <p:cNvPr id="21506" name="Picture 2" descr="http://www.elusonanoored.net/files/elusonanoored.net/images/jesus_with_teen_sitting_on_a_be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6278334" cy="468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solidFill>
                <a:schemeClr val="bg1"/>
              </a:solidFill>
              <a:latin typeface="Constantia" pitchFamily="18" charset="0"/>
            </a:endParaRPr>
          </a:p>
        </p:txBody>
      </p:sp>
      <p:sp>
        <p:nvSpPr>
          <p:cNvPr id="3" name="Content Placeholder 2"/>
          <p:cNvSpPr>
            <a:spLocks noGrp="1"/>
          </p:cNvSpPr>
          <p:nvPr>
            <p:ph idx="1"/>
          </p:nvPr>
        </p:nvSpPr>
        <p:spPr/>
        <p:txBody>
          <a:bodyPr/>
          <a:lstStyle/>
          <a:p>
            <a:endParaRPr lang="en-US" dirty="0">
              <a:solidFill>
                <a:schemeClr val="bg1"/>
              </a:solidFill>
              <a:latin typeface="Bodoni MT" pitchFamily="18" charset="0"/>
            </a:endParaRPr>
          </a:p>
        </p:txBody>
      </p:sp>
      <p:pic>
        <p:nvPicPr>
          <p:cNvPr id="9218" name="Picture 2" descr="http://www.cfcindia.com/web/youth/images/img_fork_in_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704482"/>
            <a:ext cx="7086600" cy="549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8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u="sng" dirty="0">
              <a:solidFill>
                <a:schemeClr val="bg1"/>
              </a:solidFill>
              <a:latin typeface="Constantia" pitchFamily="18" charset="0"/>
            </a:endParaRPr>
          </a:p>
        </p:txBody>
      </p:sp>
      <p:sp>
        <p:nvSpPr>
          <p:cNvPr id="3" name="Content Placeholder 2"/>
          <p:cNvSpPr>
            <a:spLocks noGrp="1"/>
          </p:cNvSpPr>
          <p:nvPr>
            <p:ph idx="1"/>
          </p:nvPr>
        </p:nvSpPr>
        <p:spPr/>
        <p:txBody>
          <a:bodyPr/>
          <a:lstStyle/>
          <a:p>
            <a:endParaRPr lang="en-US" dirty="0">
              <a:solidFill>
                <a:schemeClr val="bg1"/>
              </a:solidFill>
              <a:latin typeface="Bodoni MT" pitchFamily="18" charset="0"/>
            </a:endParaRPr>
          </a:p>
        </p:txBody>
      </p:sp>
      <p:pic>
        <p:nvPicPr>
          <p:cNvPr id="12290" name="Picture 2" descr="http://thesadadventures.files.wordpress.com/2011/08/dtr-720379-7675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04800"/>
            <a:ext cx="8277225" cy="620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9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solidFill>
                <a:schemeClr val="bg1"/>
              </a:solidFill>
              <a:latin typeface="Constantia" pitchFamily="18" charset="0"/>
            </a:endParaRPr>
          </a:p>
        </p:txBody>
      </p:sp>
      <p:sp>
        <p:nvSpPr>
          <p:cNvPr id="3" name="Content Placeholder 2"/>
          <p:cNvSpPr>
            <a:spLocks noGrp="1"/>
          </p:cNvSpPr>
          <p:nvPr>
            <p:ph idx="1"/>
          </p:nvPr>
        </p:nvSpPr>
        <p:spPr/>
        <p:txBody>
          <a:bodyPr>
            <a:normAutofit/>
          </a:bodyPr>
          <a:lstStyle/>
          <a:p>
            <a:pPr marL="0" indent="0" algn="ctr">
              <a:buNone/>
            </a:pPr>
            <a:r>
              <a:rPr lang="en-US" sz="8800" dirty="0" smtClean="0">
                <a:solidFill>
                  <a:schemeClr val="bg1"/>
                </a:solidFill>
                <a:latin typeface="Bodoni MT" pitchFamily="18" charset="0"/>
              </a:rPr>
              <a:t>VIDEO HERE</a:t>
            </a:r>
            <a:endParaRPr lang="en-US" sz="8800" dirty="0">
              <a:solidFill>
                <a:schemeClr val="bg1"/>
              </a:solidFill>
              <a:latin typeface="Bodoni MT" pitchFamily="18" charset="0"/>
            </a:endParaRPr>
          </a:p>
        </p:txBody>
      </p:sp>
    </p:spTree>
    <p:extLst>
      <p:ext uri="{BB962C8B-B14F-4D97-AF65-F5344CB8AC3E}">
        <p14:creationId xmlns:p14="http://schemas.microsoft.com/office/powerpoint/2010/main" val="88711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b="1" dirty="0">
              <a:solidFill>
                <a:schemeClr val="bg1"/>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311030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3600" dirty="0" smtClean="0">
                <a:solidFill>
                  <a:schemeClr val="bg1"/>
                </a:solidFill>
                <a:latin typeface="Constantia" pitchFamily="18" charset="0"/>
              </a:rPr>
              <a:t>Group 1:  the “</a:t>
            </a:r>
            <a:r>
              <a:rPr lang="en-US" sz="3600" i="1" dirty="0" smtClean="0">
                <a:solidFill>
                  <a:schemeClr val="bg1"/>
                </a:solidFill>
                <a:latin typeface="Constantia" pitchFamily="18" charset="0"/>
              </a:rPr>
              <a:t>Jesus fish on the back of my car”</a:t>
            </a:r>
            <a:r>
              <a:rPr lang="en-US" sz="3600" dirty="0" smtClean="0">
                <a:solidFill>
                  <a:schemeClr val="bg1"/>
                </a:solidFill>
                <a:latin typeface="Constantia" pitchFamily="18" charset="0"/>
              </a:rPr>
              <a:t> group</a:t>
            </a:r>
            <a:endParaRPr lang="en-US" sz="3600" dirty="0">
              <a:solidFill>
                <a:schemeClr val="bg1"/>
              </a:solidFill>
              <a:latin typeface="Constantia" pitchFamily="18" charset="0"/>
            </a:endParaRPr>
          </a:p>
        </p:txBody>
      </p:sp>
      <p:pic>
        <p:nvPicPr>
          <p:cNvPr id="10242" name="Picture 2" descr="http://rlv.zcache.com/jesus_freak_men_shirt-p235250178629366511rwnk_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098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Matthew 7:22-23</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3600" i="1" dirty="0" smtClean="0">
                <a:solidFill>
                  <a:schemeClr val="bg1"/>
                </a:solidFill>
                <a:latin typeface="Constantia" pitchFamily="18" charset="0"/>
              </a:rPr>
              <a:t>“Many will say to Me in that day, ‘Lord, Lord, have we not prophesied in Your name, cast out demons in Your name, and done many wonders in Your name?’  And then I will declare to them, ‘I never knew you; depart from Me, you who practice lawlessness!’”</a:t>
            </a:r>
            <a:endParaRPr lang="en-US" sz="3600" i="1" dirty="0">
              <a:solidFill>
                <a:schemeClr val="bg1"/>
              </a:solidFill>
              <a:latin typeface="Constantia" pitchFamily="18" charset="0"/>
            </a:endParaRPr>
          </a:p>
        </p:txBody>
      </p:sp>
    </p:spTree>
    <p:extLst>
      <p:ext uri="{BB962C8B-B14F-4D97-AF65-F5344CB8AC3E}">
        <p14:creationId xmlns:p14="http://schemas.microsoft.com/office/powerpoint/2010/main" val="48571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3600" dirty="0" smtClean="0">
                <a:solidFill>
                  <a:schemeClr val="bg1"/>
                </a:solidFill>
                <a:latin typeface="Constantia" pitchFamily="18" charset="0"/>
              </a:rPr>
              <a:t>Group 1:  the “</a:t>
            </a:r>
            <a:r>
              <a:rPr lang="en-US" sz="3600" i="1" dirty="0" smtClean="0">
                <a:solidFill>
                  <a:schemeClr val="bg1"/>
                </a:solidFill>
                <a:latin typeface="Constantia" pitchFamily="18" charset="0"/>
              </a:rPr>
              <a:t>Jesus fish on the back of my car”</a:t>
            </a:r>
            <a:r>
              <a:rPr lang="en-US" sz="3600" dirty="0" smtClean="0">
                <a:solidFill>
                  <a:schemeClr val="bg1"/>
                </a:solidFill>
                <a:latin typeface="Constantia" pitchFamily="18" charset="0"/>
              </a:rPr>
              <a:t> group</a:t>
            </a:r>
            <a:endParaRPr lang="en-US" sz="3600" dirty="0">
              <a:solidFill>
                <a:schemeClr val="bg1"/>
              </a:solidFill>
              <a:latin typeface="Constantia" pitchFamily="18" charset="0"/>
            </a:endParaRPr>
          </a:p>
        </p:txBody>
      </p:sp>
    </p:spTree>
    <p:extLst>
      <p:ext uri="{BB962C8B-B14F-4D97-AF65-F5344CB8AC3E}">
        <p14:creationId xmlns:p14="http://schemas.microsoft.com/office/powerpoint/2010/main" val="4029639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274</Words>
  <Application>Microsoft Office PowerPoint</Application>
  <PresentationFormat>On-screen Show (4:3)</PresentationFormat>
  <Paragraphs>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7:22-23</vt:lpstr>
      <vt:lpstr>PowerPoint Presentation</vt:lpstr>
      <vt:lpstr>PowerPoint Presentation</vt:lpstr>
      <vt:lpstr>Where do YOU stand with Jesus?  </vt:lpstr>
      <vt:lpstr>Fan?  Or Follower?</vt:lpstr>
      <vt:lpstr>Fan?  Or Follower?</vt:lpstr>
      <vt:lpstr>Luke 9:23</vt:lpstr>
      <vt:lpstr>DTR with Jesus</vt:lpstr>
      <vt:lpstr>DTR with Jesus</vt:lpstr>
      <vt:lpstr>DTR with Jesus</vt:lpstr>
      <vt:lpstr>DTR with Jesus</vt:lpstr>
      <vt:lpstr>DTR with Jesus</vt:lpstr>
      <vt:lpstr>DTR with Jesus</vt:lpstr>
      <vt:lpstr>DTR with Jesus</vt:lpstr>
      <vt:lpstr>DTR with Jesus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Anthony Messeh</dc:creator>
  <cp:lastModifiedBy>Fr. Anthony Messeh</cp:lastModifiedBy>
  <cp:revision>10</cp:revision>
  <dcterms:created xsi:type="dcterms:W3CDTF">2011-10-22T22:44:31Z</dcterms:created>
  <dcterms:modified xsi:type="dcterms:W3CDTF">2011-10-23T02:26:58Z</dcterms:modified>
</cp:coreProperties>
</file>