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43"/>
  </p:notesMasterIdLst>
  <p:sldIdLst>
    <p:sldId id="375" r:id="rId3"/>
    <p:sldId id="376" r:id="rId4"/>
    <p:sldId id="256" r:id="rId5"/>
    <p:sldId id="257" r:id="rId6"/>
    <p:sldId id="258" r:id="rId7"/>
    <p:sldId id="374" r:id="rId8"/>
    <p:sldId id="259" r:id="rId9"/>
    <p:sldId id="260" r:id="rId10"/>
    <p:sldId id="261" r:id="rId11"/>
    <p:sldId id="263" r:id="rId12"/>
    <p:sldId id="262" r:id="rId13"/>
    <p:sldId id="264" r:id="rId14"/>
    <p:sldId id="265" r:id="rId15"/>
    <p:sldId id="291" r:id="rId16"/>
    <p:sldId id="266" r:id="rId17"/>
    <p:sldId id="267" r:id="rId18"/>
    <p:sldId id="268" r:id="rId19"/>
    <p:sldId id="269" r:id="rId20"/>
    <p:sldId id="288" r:id="rId21"/>
    <p:sldId id="270" r:id="rId22"/>
    <p:sldId id="271" r:id="rId23"/>
    <p:sldId id="272" r:id="rId24"/>
    <p:sldId id="273" r:id="rId25"/>
    <p:sldId id="274" r:id="rId26"/>
    <p:sldId id="275" r:id="rId27"/>
    <p:sldId id="276" r:id="rId28"/>
    <p:sldId id="277" r:id="rId29"/>
    <p:sldId id="278" r:id="rId30"/>
    <p:sldId id="285" r:id="rId31"/>
    <p:sldId id="279" r:id="rId32"/>
    <p:sldId id="292" r:id="rId33"/>
    <p:sldId id="367" r:id="rId34"/>
    <p:sldId id="377" r:id="rId35"/>
    <p:sldId id="287" r:id="rId36"/>
    <p:sldId id="289" r:id="rId37"/>
    <p:sldId id="290" r:id="rId38"/>
    <p:sldId id="282" r:id="rId39"/>
    <p:sldId id="281" r:id="rId40"/>
    <p:sldId id="378" r:id="rId41"/>
    <p:sldId id="284" r:id="rId42"/>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8" d="100"/>
          <a:sy n="98" d="100"/>
        </p:scale>
        <p:origin x="1820" y="80"/>
      </p:cViewPr>
      <p:guideLst/>
    </p:cSldViewPr>
  </p:slideViewPr>
  <p:notesTextViewPr>
    <p:cViewPr>
      <p:scale>
        <a:sx n="1" d="1"/>
        <a:sy n="1" d="1"/>
      </p:scale>
      <p:origin x="0" y="0"/>
    </p:cViewPr>
  </p:notesTextViewPr>
  <p:sorterViewPr>
    <p:cViewPr>
      <p:scale>
        <a:sx n="110" d="100"/>
        <a:sy n="11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6EA4B-1446-4CB3-9D8A-F162C9ECAA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0757D-FB38-4DB3-9462-B77457F05DCF}">
      <dgm:prSet/>
      <dgm:spPr/>
      <dgm:t>
        <a:bodyPr/>
        <a:lstStyle/>
        <a:p>
          <a:pPr rtl="0"/>
          <a:r>
            <a:rPr lang="en-US" b="1" dirty="0"/>
            <a:t>Final piece of advice…</a:t>
          </a:r>
          <a:endParaRPr lang="en-US" dirty="0"/>
        </a:p>
      </dgm:t>
    </dgm:pt>
    <dgm:pt modelId="{069168EF-8969-4C9C-AA53-E338E1C58447}" type="parTrans" cxnId="{D7F7D4F0-5B95-4BB6-8F40-5BD8A15DABFC}">
      <dgm:prSet/>
      <dgm:spPr/>
      <dgm:t>
        <a:bodyPr/>
        <a:lstStyle/>
        <a:p>
          <a:endParaRPr lang="en-US"/>
        </a:p>
      </dgm:t>
    </dgm:pt>
    <dgm:pt modelId="{7CF34BD8-23C1-4069-922A-8F9835E1A6BD}" type="sibTrans" cxnId="{D7F7D4F0-5B95-4BB6-8F40-5BD8A15DABFC}">
      <dgm:prSet/>
      <dgm:spPr/>
      <dgm:t>
        <a:bodyPr/>
        <a:lstStyle/>
        <a:p>
          <a:endParaRPr lang="en-US"/>
        </a:p>
      </dgm:t>
    </dgm:pt>
    <dgm:pt modelId="{D0AC390A-D08F-426D-AA2A-81E4CB4BE7A3}" type="pres">
      <dgm:prSet presAssocID="{0A46EA4B-1446-4CB3-9D8A-F162C9ECAABC}" presName="linear" presStyleCnt="0">
        <dgm:presLayoutVars>
          <dgm:animLvl val="lvl"/>
          <dgm:resizeHandles val="exact"/>
        </dgm:presLayoutVars>
      </dgm:prSet>
      <dgm:spPr/>
    </dgm:pt>
    <dgm:pt modelId="{3C832C6A-A92F-4205-8F75-0C959F7A199F}" type="pres">
      <dgm:prSet presAssocID="{95D0757D-FB38-4DB3-9462-B77457F05DCF}" presName="parentText" presStyleLbl="node1" presStyleIdx="0" presStyleCnt="1" custLinFactX="-29740" custLinFactNeighborX="-100000" custLinFactNeighborY="-4828">
        <dgm:presLayoutVars>
          <dgm:chMax val="0"/>
          <dgm:bulletEnabled val="1"/>
        </dgm:presLayoutVars>
      </dgm:prSet>
      <dgm:spPr/>
    </dgm:pt>
  </dgm:ptLst>
  <dgm:cxnLst>
    <dgm:cxn modelId="{DDD1EE20-A430-4442-B448-F3230EC8F579}" type="presOf" srcId="{0A46EA4B-1446-4CB3-9D8A-F162C9ECAABC}" destId="{D0AC390A-D08F-426D-AA2A-81E4CB4BE7A3}" srcOrd="0" destOrd="0" presId="urn:microsoft.com/office/officeart/2005/8/layout/vList2"/>
    <dgm:cxn modelId="{D7F7D4F0-5B95-4BB6-8F40-5BD8A15DABFC}" srcId="{0A46EA4B-1446-4CB3-9D8A-F162C9ECAABC}" destId="{95D0757D-FB38-4DB3-9462-B77457F05DCF}" srcOrd="0" destOrd="0" parTransId="{069168EF-8969-4C9C-AA53-E338E1C58447}" sibTransId="{7CF34BD8-23C1-4069-922A-8F9835E1A6BD}"/>
    <dgm:cxn modelId="{E35C6EFE-7B27-42B3-BA6A-861DD7504306}" type="presOf" srcId="{95D0757D-FB38-4DB3-9462-B77457F05DCF}" destId="{3C832C6A-A92F-4205-8F75-0C959F7A199F}" srcOrd="0" destOrd="0" presId="urn:microsoft.com/office/officeart/2005/8/layout/vList2"/>
    <dgm:cxn modelId="{5F80A546-1DCB-4FF9-9F80-6E53552F4BA5}" type="presParOf" srcId="{D0AC390A-D08F-426D-AA2A-81E4CB4BE7A3}" destId="{3C832C6A-A92F-4205-8F75-0C959F7A19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32C6A-A92F-4205-8F75-0C959F7A199F}">
      <dsp:nvSpPr>
        <dsp:cNvPr id="0" name=""/>
        <dsp:cNvSpPr/>
      </dsp:nvSpPr>
      <dsp:spPr>
        <a:xfrm>
          <a:off x="0" y="0"/>
          <a:ext cx="3805880" cy="3574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b="1" kern="1200" dirty="0"/>
            <a:t>Final piece of advice…</a:t>
          </a:r>
          <a:endParaRPr lang="en-US" sz="6500" kern="1200" dirty="0"/>
        </a:p>
      </dsp:txBody>
      <dsp:txXfrm>
        <a:off x="174485" y="174485"/>
        <a:ext cx="3456910" cy="3225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B6B69DE0-D158-4519-A1CB-1801C5F9CABC}" type="datetimeFigureOut">
              <a:rPr lang="en-US" smtClean="0">
                <a:uFillTx/>
              </a:rPr>
              <a:t>5/16/2022</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43E112F0-0417-49F3-8D30-FB747709D0B7}" type="slidenum">
              <a:rPr lang="en-US" smtClean="0">
                <a:uFillTx/>
              </a:rPr>
              <a:t>‹#›</a:t>
            </a:fld>
            <a:endParaRPr lang="en-US">
              <a:uFillTx/>
            </a:endParaRPr>
          </a:p>
        </p:txBody>
      </p:sp>
    </p:spTree>
    <p:extLst>
      <p:ext uri="{BB962C8B-B14F-4D97-AF65-F5344CB8AC3E}">
        <p14:creationId xmlns:p14="http://schemas.microsoft.com/office/powerpoint/2010/main" val="144844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fld id="{43E112F0-0417-49F3-8D30-FB747709D0B7}" type="slidenum">
              <a:rPr lang="en-US" smtClean="0">
                <a:uFillTx/>
              </a:rPr>
              <a:t>3</a:t>
            </a:fld>
            <a:endParaRPr lang="en-US">
              <a:uFillTx/>
            </a:endParaRPr>
          </a:p>
        </p:txBody>
      </p:sp>
    </p:spTree>
    <p:extLst>
      <p:ext uri="{BB962C8B-B14F-4D97-AF65-F5344CB8AC3E}">
        <p14:creationId xmlns:p14="http://schemas.microsoft.com/office/powerpoint/2010/main" val="382935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DCEC42-DC65-4AF7-8E29-75A2401DE9C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C69F-2471-4A49-AD00-ED441AEC35EB}" type="slidenum">
              <a:rPr lang="en-US" smtClean="0"/>
              <a:t>‹#›</a:t>
            </a:fld>
            <a:endParaRPr lang="en-US"/>
          </a:p>
        </p:txBody>
      </p:sp>
    </p:spTree>
    <p:extLst>
      <p:ext uri="{BB962C8B-B14F-4D97-AF65-F5344CB8AC3E}">
        <p14:creationId xmlns:p14="http://schemas.microsoft.com/office/powerpoint/2010/main" val="58332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CEC42-DC65-4AF7-8E29-75A2401DE9C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C69F-2471-4A49-AD00-ED441AEC35EB}" type="slidenum">
              <a:rPr lang="en-US" smtClean="0"/>
              <a:t>‹#›</a:t>
            </a:fld>
            <a:endParaRPr lang="en-US"/>
          </a:p>
        </p:txBody>
      </p:sp>
    </p:spTree>
    <p:extLst>
      <p:ext uri="{BB962C8B-B14F-4D97-AF65-F5344CB8AC3E}">
        <p14:creationId xmlns:p14="http://schemas.microsoft.com/office/powerpoint/2010/main" val="353066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C3E3E7A-0C67-454F-A1D2-B90FDEE4FDD7}" type="datetimeFigureOut">
              <a:rPr lang="en-US" smtClean="0">
                <a:uFillTx/>
              </a:rPr>
              <a:t>5/16/2022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497A836-57C5-45E6-9D12-FB1CA38830C3}"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0C3E3E7A-0C67-454F-A1D2-B90FDEE4FDD7}" type="datetimeFigureOut">
              <a:rPr lang="en-US" smtClean="0">
                <a:uFillTx/>
              </a:rPr>
              <a:t>5/16/2022</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5497A836-57C5-45E6-9D12-FB1CA38830C3}"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CEC42-DC65-4AF7-8E29-75A2401DE9CE}" type="datetimeFigureOut">
              <a:rPr lang="en-US" smtClean="0"/>
              <a:t>5/16/2022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0C69F-2471-4A49-AD00-ED441AEC35EB}" type="slidenum">
              <a:rPr lang="en-US" smtClean="0"/>
              <a:t>‹#›</a:t>
            </a:fld>
            <a:endParaRPr lang="en-US"/>
          </a:p>
        </p:txBody>
      </p:sp>
    </p:spTree>
    <p:extLst>
      <p:ext uri="{BB962C8B-B14F-4D97-AF65-F5344CB8AC3E}">
        <p14:creationId xmlns:p14="http://schemas.microsoft.com/office/powerpoint/2010/main" val="31199053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acebook.com/goalcast/videos/1309547322455788/?hc_ref=NEWSFE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70E7F9-4EC2-4DF7-88B4-D92C607CA4C4}"/>
              </a:ext>
            </a:extLst>
          </p:cNvPr>
          <p:cNvSpPr>
            <a:spLocks noGrp="1"/>
          </p:cNvSpPr>
          <p:nvPr>
            <p:ph type="title"/>
          </p:nvPr>
        </p:nvSpPr>
        <p:spPr>
          <a:xfrm>
            <a:off x="1524000" y="1513200"/>
            <a:ext cx="3276451" cy="905042"/>
          </a:xfrm>
        </p:spPr>
        <p:txBody>
          <a:bodyPr anchor="b">
            <a:normAutofit/>
          </a:bodyPr>
          <a:lstStyle/>
          <a:p>
            <a:r>
              <a:rPr lang="en-US" sz="4700" dirty="0"/>
              <a:t>Schedule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4BB4F89-D8E8-4BE1-90C6-365683B85B45}"/>
              </a:ext>
            </a:extLst>
          </p:cNvPr>
          <p:cNvSpPr>
            <a:spLocks noGrp="1"/>
          </p:cNvSpPr>
          <p:nvPr>
            <p:ph idx="1"/>
          </p:nvPr>
        </p:nvSpPr>
        <p:spPr>
          <a:xfrm>
            <a:off x="421532" y="2872899"/>
            <a:ext cx="7217518" cy="3320668"/>
          </a:xfrm>
        </p:spPr>
        <p:txBody>
          <a:bodyPr>
            <a:normAutofit/>
          </a:bodyPr>
          <a:lstStyle/>
          <a:p>
            <a:r>
              <a:rPr lang="en-US" dirty="0">
                <a:effectLst/>
                <a:latin typeface="Calibri" panose="020F0502020204030204" pitchFamily="34" charset="0"/>
                <a:ea typeface="Calibri" panose="020F0502020204030204" pitchFamily="34" charset="0"/>
              </a:rPr>
              <a:t>Talk 1: Fighting and Forgiving</a:t>
            </a:r>
          </a:p>
          <a:p>
            <a:pPr marL="0" indent="0" algn="ctr">
              <a:buNone/>
            </a:pPr>
            <a:r>
              <a:rPr lang="en-US" sz="3600" dirty="0">
                <a:solidFill>
                  <a:srgbClr val="0070C0"/>
                </a:solidFill>
                <a:latin typeface="Calibri" panose="020F0502020204030204" pitchFamily="34" charset="0"/>
                <a:ea typeface="Calibri" panose="020F0502020204030204" pitchFamily="34" charset="0"/>
              </a:rPr>
              <a:t>Talk 2: Marriage as Salvation</a:t>
            </a:r>
          </a:p>
          <a:p>
            <a:r>
              <a:rPr lang="en-US" dirty="0">
                <a:latin typeface="Calibri" panose="020F0502020204030204" pitchFamily="34" charset="0"/>
                <a:ea typeface="Calibri" panose="020F0502020204030204" pitchFamily="34" charset="0"/>
              </a:rPr>
              <a:t>Talk 3: Letting Christ in to heal the Marriage</a:t>
            </a:r>
          </a:p>
          <a:p>
            <a:r>
              <a:rPr lang="en-US" dirty="0">
                <a:latin typeface="Calibri" panose="020F0502020204030204" pitchFamily="34" charset="0"/>
                <a:ea typeface="Calibri" panose="020F0502020204030204" pitchFamily="34" charset="0"/>
              </a:rPr>
              <a:t>Talk 4: Children as </a:t>
            </a:r>
            <a:r>
              <a:rPr lang="en-US">
                <a:latin typeface="Calibri" panose="020F0502020204030204" pitchFamily="34" charset="0"/>
                <a:ea typeface="Calibri" panose="020F0502020204030204" pitchFamily="34" charset="0"/>
              </a:rPr>
              <a:t>the path </a:t>
            </a:r>
            <a:r>
              <a:rPr lang="en-US" dirty="0">
                <a:latin typeface="Calibri" panose="020F0502020204030204" pitchFamily="34" charset="0"/>
                <a:ea typeface="Calibri" panose="020F0502020204030204" pitchFamily="34" charset="0"/>
              </a:rPr>
              <a:t>to Salvation </a:t>
            </a:r>
          </a:p>
        </p:txBody>
      </p:sp>
      <p:sp>
        <p:nvSpPr>
          <p:cNvPr id="7" name="Rectangle 6">
            <a:extLst>
              <a:ext uri="{FF2B5EF4-FFF2-40B4-BE49-F238E27FC236}">
                <a16:creationId xmlns:a16="http://schemas.microsoft.com/office/drawing/2014/main" id="{3311B30D-B79B-4492-A96B-67F742D383D5}"/>
              </a:ext>
            </a:extLst>
          </p:cNvPr>
          <p:cNvSpPr/>
          <p:nvPr/>
        </p:nvSpPr>
        <p:spPr>
          <a:xfrm>
            <a:off x="1175735" y="3511356"/>
            <a:ext cx="5729890" cy="584394"/>
          </a:xfrm>
          <a:custGeom>
            <a:avLst/>
            <a:gdLst>
              <a:gd name="connsiteX0" fmla="*/ 0 w 5729890"/>
              <a:gd name="connsiteY0" fmla="*/ 0 h 584394"/>
              <a:gd name="connsiteX1" fmla="*/ 515690 w 5729890"/>
              <a:gd name="connsiteY1" fmla="*/ 0 h 584394"/>
              <a:gd name="connsiteX2" fmla="*/ 916782 w 5729890"/>
              <a:gd name="connsiteY2" fmla="*/ 0 h 584394"/>
              <a:gd name="connsiteX3" fmla="*/ 1604369 w 5729890"/>
              <a:gd name="connsiteY3" fmla="*/ 0 h 584394"/>
              <a:gd name="connsiteX4" fmla="*/ 2120059 w 5729890"/>
              <a:gd name="connsiteY4" fmla="*/ 0 h 584394"/>
              <a:gd name="connsiteX5" fmla="*/ 2635749 w 5729890"/>
              <a:gd name="connsiteY5" fmla="*/ 0 h 584394"/>
              <a:gd name="connsiteX6" fmla="*/ 3323336 w 5729890"/>
              <a:gd name="connsiteY6" fmla="*/ 0 h 584394"/>
              <a:gd name="connsiteX7" fmla="*/ 3781727 w 5729890"/>
              <a:gd name="connsiteY7" fmla="*/ 0 h 584394"/>
              <a:gd name="connsiteX8" fmla="*/ 4469314 w 5729890"/>
              <a:gd name="connsiteY8" fmla="*/ 0 h 584394"/>
              <a:gd name="connsiteX9" fmla="*/ 5156901 w 5729890"/>
              <a:gd name="connsiteY9" fmla="*/ 0 h 584394"/>
              <a:gd name="connsiteX10" fmla="*/ 5729890 w 5729890"/>
              <a:gd name="connsiteY10" fmla="*/ 0 h 584394"/>
              <a:gd name="connsiteX11" fmla="*/ 5729890 w 5729890"/>
              <a:gd name="connsiteY11" fmla="*/ 584394 h 584394"/>
              <a:gd name="connsiteX12" fmla="*/ 5099602 w 5729890"/>
              <a:gd name="connsiteY12" fmla="*/ 584394 h 584394"/>
              <a:gd name="connsiteX13" fmla="*/ 4412015 w 5729890"/>
              <a:gd name="connsiteY13" fmla="*/ 584394 h 584394"/>
              <a:gd name="connsiteX14" fmla="*/ 3724428 w 5729890"/>
              <a:gd name="connsiteY14" fmla="*/ 584394 h 584394"/>
              <a:gd name="connsiteX15" fmla="*/ 3266037 w 5729890"/>
              <a:gd name="connsiteY15" fmla="*/ 584394 h 584394"/>
              <a:gd name="connsiteX16" fmla="*/ 2693048 w 5729890"/>
              <a:gd name="connsiteY16" fmla="*/ 584394 h 584394"/>
              <a:gd name="connsiteX17" fmla="*/ 2005461 w 5729890"/>
              <a:gd name="connsiteY17" fmla="*/ 584394 h 584394"/>
              <a:gd name="connsiteX18" fmla="*/ 1432473 w 5729890"/>
              <a:gd name="connsiteY18" fmla="*/ 584394 h 584394"/>
              <a:gd name="connsiteX19" fmla="*/ 1031380 w 5729890"/>
              <a:gd name="connsiteY19" fmla="*/ 584394 h 584394"/>
              <a:gd name="connsiteX20" fmla="*/ 572989 w 5729890"/>
              <a:gd name="connsiteY20" fmla="*/ 584394 h 584394"/>
              <a:gd name="connsiteX21" fmla="*/ 0 w 5729890"/>
              <a:gd name="connsiteY21" fmla="*/ 584394 h 584394"/>
              <a:gd name="connsiteX22" fmla="*/ 0 w 5729890"/>
              <a:gd name="connsiteY22" fmla="*/ 0 h 58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29890" h="584394" extrusionOk="0">
                <a:moveTo>
                  <a:pt x="0" y="0"/>
                </a:moveTo>
                <a:cubicBezTo>
                  <a:pt x="131763" y="-5967"/>
                  <a:pt x="358177" y="34241"/>
                  <a:pt x="515690" y="0"/>
                </a:cubicBezTo>
                <a:cubicBezTo>
                  <a:pt x="673203" y="-34241"/>
                  <a:pt x="718690" y="9116"/>
                  <a:pt x="916782" y="0"/>
                </a:cubicBezTo>
                <a:cubicBezTo>
                  <a:pt x="1114874" y="-9116"/>
                  <a:pt x="1399893" y="68367"/>
                  <a:pt x="1604369" y="0"/>
                </a:cubicBezTo>
                <a:cubicBezTo>
                  <a:pt x="1808845" y="-68367"/>
                  <a:pt x="2009683" y="45971"/>
                  <a:pt x="2120059" y="0"/>
                </a:cubicBezTo>
                <a:cubicBezTo>
                  <a:pt x="2230435" y="-45971"/>
                  <a:pt x="2527916" y="24200"/>
                  <a:pt x="2635749" y="0"/>
                </a:cubicBezTo>
                <a:cubicBezTo>
                  <a:pt x="2743582" y="-24200"/>
                  <a:pt x="3072175" y="2269"/>
                  <a:pt x="3323336" y="0"/>
                </a:cubicBezTo>
                <a:cubicBezTo>
                  <a:pt x="3574497" y="-2269"/>
                  <a:pt x="3633418" y="53189"/>
                  <a:pt x="3781727" y="0"/>
                </a:cubicBezTo>
                <a:cubicBezTo>
                  <a:pt x="3930036" y="-53189"/>
                  <a:pt x="4253735" y="66023"/>
                  <a:pt x="4469314" y="0"/>
                </a:cubicBezTo>
                <a:cubicBezTo>
                  <a:pt x="4684893" y="-66023"/>
                  <a:pt x="4929586" y="29043"/>
                  <a:pt x="5156901" y="0"/>
                </a:cubicBezTo>
                <a:cubicBezTo>
                  <a:pt x="5384216" y="-29043"/>
                  <a:pt x="5499434" y="28412"/>
                  <a:pt x="5729890" y="0"/>
                </a:cubicBezTo>
                <a:cubicBezTo>
                  <a:pt x="5731377" y="233721"/>
                  <a:pt x="5708676" y="372577"/>
                  <a:pt x="5729890" y="584394"/>
                </a:cubicBezTo>
                <a:cubicBezTo>
                  <a:pt x="5557818" y="630889"/>
                  <a:pt x="5410300" y="510706"/>
                  <a:pt x="5099602" y="584394"/>
                </a:cubicBezTo>
                <a:cubicBezTo>
                  <a:pt x="4788904" y="658082"/>
                  <a:pt x="4592770" y="568297"/>
                  <a:pt x="4412015" y="584394"/>
                </a:cubicBezTo>
                <a:cubicBezTo>
                  <a:pt x="4231260" y="600491"/>
                  <a:pt x="3916033" y="518624"/>
                  <a:pt x="3724428" y="584394"/>
                </a:cubicBezTo>
                <a:cubicBezTo>
                  <a:pt x="3532823" y="650164"/>
                  <a:pt x="3428891" y="551118"/>
                  <a:pt x="3266037" y="584394"/>
                </a:cubicBezTo>
                <a:cubicBezTo>
                  <a:pt x="3103183" y="617670"/>
                  <a:pt x="2890511" y="571296"/>
                  <a:pt x="2693048" y="584394"/>
                </a:cubicBezTo>
                <a:cubicBezTo>
                  <a:pt x="2495585" y="597492"/>
                  <a:pt x="2218238" y="511537"/>
                  <a:pt x="2005461" y="584394"/>
                </a:cubicBezTo>
                <a:cubicBezTo>
                  <a:pt x="1792684" y="657251"/>
                  <a:pt x="1577519" y="548481"/>
                  <a:pt x="1432473" y="584394"/>
                </a:cubicBezTo>
                <a:cubicBezTo>
                  <a:pt x="1287427" y="620307"/>
                  <a:pt x="1141163" y="560828"/>
                  <a:pt x="1031380" y="584394"/>
                </a:cubicBezTo>
                <a:cubicBezTo>
                  <a:pt x="921597" y="607960"/>
                  <a:pt x="698474" y="537073"/>
                  <a:pt x="572989" y="584394"/>
                </a:cubicBezTo>
                <a:cubicBezTo>
                  <a:pt x="447504" y="631715"/>
                  <a:pt x="269746" y="538711"/>
                  <a:pt x="0" y="584394"/>
                </a:cubicBezTo>
                <a:cubicBezTo>
                  <a:pt x="-14212" y="342329"/>
                  <a:pt x="45265" y="234967"/>
                  <a:pt x="0" y="0"/>
                </a:cubicBezTo>
                <a:close/>
              </a:path>
            </a:pathLst>
          </a:custGeom>
          <a:noFill/>
          <a:ln w="76200">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76200" dir="18900000" sy="23000" kx="-1200000" algn="bl" rotWithShape="0">
              <a:prstClr val="black">
                <a:alpha val="2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descr="Wedding at Cana of Galilee — St. Verena American Coptic Orthodox Church">
            <a:extLst>
              <a:ext uri="{FF2B5EF4-FFF2-40B4-BE49-F238E27FC236}">
                <a16:creationId xmlns:a16="http://schemas.microsoft.com/office/drawing/2014/main" id="{8FE23101-C9F8-4717-B9E2-3BB923EF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76" y="969264"/>
            <a:ext cx="3925824" cy="58887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B4C80F-B9E2-4CC3-893B-F8A3A8956466}"/>
              </a:ext>
            </a:extLst>
          </p:cNvPr>
          <p:cNvSpPr/>
          <p:nvPr/>
        </p:nvSpPr>
        <p:spPr>
          <a:xfrm>
            <a:off x="113521" y="-84343"/>
            <a:ext cx="12201695"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 Mark Marriage Retreat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373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26" y="118444"/>
            <a:ext cx="10511481" cy="930875"/>
          </a:xfrm>
        </p:spPr>
        <p:txBody>
          <a:bodyPr/>
          <a:lstStyle/>
          <a:p>
            <a:pPr algn="ctr"/>
            <a:r>
              <a:rPr lang="en-US" b="1" u="sng" dirty="0">
                <a:solidFill>
                  <a:srgbClr val="FF0000"/>
                </a:solidFill>
                <a:uFillTx/>
              </a:rPr>
              <a:t>What is the essence of marriage? </a:t>
            </a:r>
          </a:p>
        </p:txBody>
      </p:sp>
      <p:sp>
        <p:nvSpPr>
          <p:cNvPr id="3" name="Content Placeholder 2"/>
          <p:cNvSpPr>
            <a:spLocks noGrp="1"/>
          </p:cNvSpPr>
          <p:nvPr>
            <p:ph idx="1"/>
          </p:nvPr>
        </p:nvSpPr>
        <p:spPr>
          <a:xfrm>
            <a:off x="-1" y="1099751"/>
            <a:ext cx="12134334" cy="5758249"/>
          </a:xfrm>
        </p:spPr>
        <p:txBody>
          <a:bodyPr>
            <a:noAutofit/>
          </a:bodyPr>
          <a:lstStyle/>
          <a:p>
            <a:r>
              <a:rPr lang="en-US" sz="3600" dirty="0">
                <a:uFillTx/>
              </a:rPr>
              <a:t>Christian view: Long term binding commitment to a covenant </a:t>
            </a:r>
          </a:p>
          <a:p>
            <a:pPr lvl="1"/>
            <a:r>
              <a:rPr lang="en-US" sz="3200" dirty="0">
                <a:uFillTx/>
              </a:rPr>
              <a:t>Not passion and feeling because that comes and go.</a:t>
            </a:r>
          </a:p>
          <a:p>
            <a:pPr lvl="1"/>
            <a:r>
              <a:rPr lang="en-US" sz="3200" dirty="0">
                <a:uFillTx/>
              </a:rPr>
              <a:t>Covenant makes things more intimate</a:t>
            </a:r>
          </a:p>
          <a:p>
            <a:pPr lvl="1"/>
            <a:r>
              <a:rPr lang="en-US" sz="3200" dirty="0">
                <a:uFillTx/>
              </a:rPr>
              <a:t>Consumer view: get what I want that is best for me, leave when it’s not good.</a:t>
            </a:r>
          </a:p>
          <a:p>
            <a:pPr lvl="1"/>
            <a:r>
              <a:rPr lang="en-US" sz="3200" dirty="0">
                <a:uFillTx/>
              </a:rPr>
              <a:t>Covenant relationship: child relationship. Can’t leave when it cries.</a:t>
            </a:r>
          </a:p>
          <a:p>
            <a:r>
              <a:rPr lang="en-US" sz="3600" dirty="0">
                <a:uFillTx/>
              </a:rPr>
              <a:t>Dating is consumer relationship – still marketing and selling “best”</a:t>
            </a:r>
          </a:p>
          <a:p>
            <a:r>
              <a:rPr lang="en-US" sz="3600" dirty="0">
                <a:uFillTx/>
              </a:rPr>
              <a:t>Marriage – now I’m secure to be myself, intimate, not fake. Freedom!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15500" t="10132" r="10881" b="10131"/>
          <a:stretch/>
        </p:blipFill>
        <p:spPr>
          <a:xfrm rot="5400000">
            <a:off x="-630736" y="766657"/>
            <a:ext cx="6722079" cy="5460607"/>
          </a:xfrm>
        </p:spPr>
      </p:pic>
      <p:sp>
        <p:nvSpPr>
          <p:cNvPr id="3" name="Content Placeholder 2"/>
          <p:cNvSpPr txBox="1">
            <a:spLocks/>
          </p:cNvSpPr>
          <p:nvPr/>
        </p:nvSpPr>
        <p:spPr>
          <a:xfrm>
            <a:off x="5585254" y="135921"/>
            <a:ext cx="6606746" cy="6722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marL="0" indent="0">
              <a:buFont typeface="Arial" panose="020B0604020202020204" pitchFamily="34" charset="0"/>
              <a:buNone/>
            </a:pPr>
            <a:r>
              <a:rPr lang="en-US" sz="4400" dirty="0">
                <a:uFillTx/>
              </a:rPr>
              <a:t>Most Marriage talks:</a:t>
            </a:r>
          </a:p>
          <a:p>
            <a:pPr marL="514350" indent="-514350">
              <a:buFont typeface="Arial" panose="020B0604020202020204" pitchFamily="34" charset="0"/>
              <a:buAutoNum type="arabicParenR"/>
            </a:pPr>
            <a:r>
              <a:rPr lang="en-US" sz="4400" dirty="0">
                <a:uFillTx/>
              </a:rPr>
              <a:t>Scary statistics on divorce</a:t>
            </a:r>
          </a:p>
          <a:p>
            <a:pPr marL="514350" indent="-514350">
              <a:buFont typeface="Arial" panose="020B0604020202020204" pitchFamily="34" charset="0"/>
              <a:buAutoNum type="arabicParenR"/>
            </a:pPr>
            <a:r>
              <a:rPr lang="en-US" sz="4400" dirty="0">
                <a:uFillTx/>
              </a:rPr>
              <a:t>Christianity helps you stay together</a:t>
            </a:r>
          </a:p>
          <a:p>
            <a:pPr marL="514350" indent="-514350">
              <a:buFont typeface="Arial" panose="020B0604020202020204" pitchFamily="34" charset="0"/>
              <a:buAutoNum type="arabicParenR"/>
            </a:pPr>
            <a:r>
              <a:rPr lang="en-US" sz="4400" dirty="0">
                <a:uFillTx/>
              </a:rPr>
              <a:t>Stick with Christianity or else your marriage will fail…</a:t>
            </a:r>
          </a:p>
          <a:p>
            <a:pPr marL="0" indent="0">
              <a:buNone/>
            </a:pPr>
            <a:r>
              <a:rPr lang="en-US" sz="4400" dirty="0">
                <a:uFillTx/>
              </a:rPr>
              <a:t>Today, we will talk on marriage as </a:t>
            </a:r>
            <a:r>
              <a:rPr lang="en-US" sz="4400" i="1" u="sng" dirty="0">
                <a:uFillTx/>
              </a:rPr>
              <a:t>the</a:t>
            </a:r>
            <a:r>
              <a:rPr lang="en-US" sz="4400" dirty="0">
                <a:uFillTx/>
              </a:rPr>
              <a:t> path to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953103" cy="634313"/>
          </a:xfrm>
        </p:spPr>
        <p:txBody>
          <a:bodyPr>
            <a:normAutofit fontScale="90000"/>
          </a:bodyPr>
          <a:lstStyle/>
          <a:p>
            <a:r>
              <a:rPr lang="en-US" dirty="0">
                <a:uFillTx/>
              </a:rPr>
              <a:t>“For the Life of the World” by Alexander </a:t>
            </a:r>
            <a:r>
              <a:rPr lang="en-US" dirty="0" err="1">
                <a:uFillTx/>
              </a:rPr>
              <a:t>Schmemann</a:t>
            </a:r>
            <a:endParaRPr lang="en-US" dirty="0">
              <a:uFillTx/>
            </a:endParaRPr>
          </a:p>
        </p:txBody>
      </p:sp>
      <p:sp>
        <p:nvSpPr>
          <p:cNvPr id="3" name="Content Placeholder 2"/>
          <p:cNvSpPr>
            <a:spLocks noGrp="1"/>
          </p:cNvSpPr>
          <p:nvPr>
            <p:ph idx="1"/>
          </p:nvPr>
        </p:nvSpPr>
        <p:spPr>
          <a:xfrm>
            <a:off x="0" y="807308"/>
            <a:ext cx="12192000" cy="6050692"/>
          </a:xfrm>
        </p:spPr>
        <p:txBody>
          <a:bodyPr>
            <a:normAutofit fontScale="92500" lnSpcReduction="20000"/>
          </a:bodyPr>
          <a:lstStyle/>
          <a:p>
            <a:pPr marL="0" indent="0">
              <a:buNone/>
            </a:pPr>
            <a:r>
              <a:rPr lang="en-US" sz="3000" dirty="0">
                <a:uFillTx/>
              </a:rPr>
              <a:t>A marriage which does not constantly crucify its own selfishness and self-sufficiency, which does not ‘die to itself’ that it may point beyond itself, is not a Christian marriage. The real sin of marriage today is not adultery or lack of ‘adjustment’ or ‘mental cruelty.’ It is the idolization of the family itself, the refusal to understand marriage as directed toward the Kingdom of God. This is expressed in the sentiment that one would ‘do anything’ for his family, even steal. The family has here ceased to be for the glory of God; it has ceased to be a sacramental entrance into his presence. It is not the lack of respect for the family, it is the idolization of the family that breaks the modern family so easily, making divorce its almost natural shadow. It is the identification of marriage with happiness and the refusal to accept the cross in it. In a Christian marriage, in fact, three are married; and the united loyalty of the two toward the third, who is God, keeps the two in an active unity with each other as well as with God. Yet it is the presence of God which is the death of the marriage as something only ‘natural.’ It is the cross of Christ that brings the self-sufficiency of nature to its end. But ‘by the cross, joy entered the whole world.’ Its presence is thus the real joy of marriage. It is the joyful certitude that the marriage vow, in the perspective of the eternal Kingdom, is not taken ‘until death parts,’ but until death unites us completely.</a:t>
            </a:r>
          </a:p>
          <a:p>
            <a:endParaRPr lang="en-US" dirty="0">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953103" cy="634313"/>
          </a:xfrm>
        </p:spPr>
        <p:txBody>
          <a:bodyPr>
            <a:normAutofit fontScale="90000"/>
          </a:bodyPr>
          <a:lstStyle/>
          <a:p>
            <a:r>
              <a:rPr lang="en-US" dirty="0">
                <a:uFillTx/>
              </a:rPr>
              <a:t>“For the Life of the World” by Alexander </a:t>
            </a:r>
            <a:r>
              <a:rPr lang="en-US" dirty="0" err="1">
                <a:uFillTx/>
              </a:rPr>
              <a:t>Schmemann</a:t>
            </a:r>
            <a:endParaRPr lang="en-US" dirty="0">
              <a:uFillTx/>
            </a:endParaRPr>
          </a:p>
        </p:txBody>
      </p:sp>
      <p:sp>
        <p:nvSpPr>
          <p:cNvPr id="3" name="Content Placeholder 2"/>
          <p:cNvSpPr>
            <a:spLocks noGrp="1"/>
          </p:cNvSpPr>
          <p:nvPr>
            <p:ph idx="1"/>
          </p:nvPr>
        </p:nvSpPr>
        <p:spPr>
          <a:xfrm>
            <a:off x="0" y="807308"/>
            <a:ext cx="12192000" cy="6050692"/>
          </a:xfrm>
        </p:spPr>
        <p:txBody>
          <a:bodyPr>
            <a:normAutofit fontScale="92500" lnSpcReduction="20000"/>
          </a:bodyPr>
          <a:lstStyle/>
          <a:p>
            <a:pPr marL="0" indent="0">
              <a:buNone/>
            </a:pPr>
            <a:r>
              <a:rPr lang="en-US" sz="3900" b="1" dirty="0">
                <a:solidFill>
                  <a:srgbClr val="FF0000"/>
                </a:solidFill>
                <a:uFillTx/>
              </a:rPr>
              <a:t>A marriage which does not constantly crucify its own selfishness and self-sufficiency, which does not ‘die to itself’ that it may point beyond itself, is not a Christian marriage. </a:t>
            </a:r>
            <a:r>
              <a:rPr lang="en-US" sz="3000" dirty="0">
                <a:solidFill>
                  <a:schemeClr val="tx1">
                    <a:lumMod val="50000"/>
                    <a:lumOff val="50000"/>
                  </a:schemeClr>
                </a:solidFill>
                <a:uFillTx/>
              </a:rPr>
              <a:t>The real sin of marriage today is not adultery or lack of ‘adjustment’ or ‘mental cruelty.’ It is the idolization of the family itself, the refusal to understand marriage as directed toward the Kingdom of God. This is expressed in the sentiment that one would ‘do anything’ for his family, even steal. The family has here ceased to be for the glory of God; it has ceased to be a sacramental entrance into his presence. It is not the lack of respect for the family, it is the idolization of the family that breaks the modern family so easily, making divorce its almost natural shadow. It is the identification of marriage with happiness and the refusal to accept the cross in it. In a Christian marriage, in fact, three are married; and the united loyalty of the two toward the third, who is God, keeps the two in an active unity with each other as well as with God. Yet it is the presence of God which is the death of the marriage as something only ‘natural.’ It is the cross of Christ that brings the self-sufficiency of nature to its end. But ‘by the cross, joy entered the whole world.’ Its presence is thus the real joy of marriage. It is the joyful certitude that the marriage vow, in the perspective of the eternal Kingdom, is not taken ‘until death parts,’ but until death unites us completely.</a:t>
            </a:r>
          </a:p>
          <a:p>
            <a:endParaRPr lang="en-US" dirty="0">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330"/>
            <a:ext cx="6719637"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598" b="30972"/>
          <a:stretch/>
        </p:blipFill>
        <p:spPr>
          <a:xfrm>
            <a:off x="7108844" y="1527933"/>
            <a:ext cx="3855749" cy="3321338"/>
          </a:xfrm>
          <a:prstGeom prst="rect">
            <a:avLst/>
          </a:prstGeom>
        </p:spPr>
      </p:pic>
    </p:spTree>
    <p:extLst>
      <p:ext uri="{BB962C8B-B14F-4D97-AF65-F5344CB8AC3E}">
        <p14:creationId xmlns:p14="http://schemas.microsoft.com/office/powerpoint/2010/main" val="247416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5330" y="74141"/>
            <a:ext cx="10511481" cy="930875"/>
          </a:xfrm>
        </p:spPr>
        <p:txBody>
          <a:bodyPr/>
          <a:lstStyle/>
          <a:p>
            <a:r>
              <a:rPr lang="en-US" dirty="0">
                <a:uFillTx/>
              </a:rPr>
              <a:t>Think of the vows</a:t>
            </a:r>
          </a:p>
        </p:txBody>
      </p:sp>
      <p:sp>
        <p:nvSpPr>
          <p:cNvPr id="3" name="Content Placeholder 2"/>
          <p:cNvSpPr>
            <a:spLocks noGrp="1"/>
          </p:cNvSpPr>
          <p:nvPr>
            <p:ph idx="1"/>
          </p:nvPr>
        </p:nvSpPr>
        <p:spPr>
          <a:xfrm>
            <a:off x="0" y="1383957"/>
            <a:ext cx="5717060" cy="5379308"/>
          </a:xfrm>
        </p:spPr>
        <p:txBody>
          <a:bodyPr>
            <a:normAutofit/>
          </a:bodyPr>
          <a:lstStyle/>
          <a:p>
            <a:r>
              <a:rPr lang="en-US" sz="3200" dirty="0">
                <a:uFillTx/>
              </a:rPr>
              <a:t>They are not “I feel great towards you now and love you”</a:t>
            </a:r>
          </a:p>
          <a:p>
            <a:r>
              <a:rPr lang="en-US" sz="3200" dirty="0">
                <a:uFillTx/>
              </a:rPr>
              <a:t>But: I will love you even when you suck, you are weak…</a:t>
            </a:r>
          </a:p>
          <a:p>
            <a:r>
              <a:rPr lang="en-US" sz="3200" dirty="0">
                <a:uFillTx/>
              </a:rPr>
              <a:t>Otherwise your enslaved to impulse, feelings, moment, passion. </a:t>
            </a:r>
          </a:p>
          <a:p>
            <a:r>
              <a:rPr lang="en-US" sz="3200" dirty="0">
                <a:uFillTx/>
                <a:hlinkClick r:id="rId2"/>
              </a:rPr>
              <a:t>An old Jewish guy once said…</a:t>
            </a:r>
            <a:endParaRPr lang="en-US" sz="3200" dirty="0">
              <a:uFillTx/>
            </a:endParaRPr>
          </a:p>
        </p:txBody>
      </p:sp>
      <p:pic>
        <p:nvPicPr>
          <p:cNvPr id="1026" name="Picture 2" descr="https://fbcdn-sphotos-a-a.akamaihd.net/hphotos-ak-xpa1/v/t1.0-9/14199524_964876700278685_3430876516581061906_n.jpg?oh=49ef18aa0b42052e41dd663a55b67fe0&amp;oe=583C0FDA&amp;__gda__=1480690786_0613c67ca3a124745ded58b4cc66d048"/>
          <p:cNvPicPr>
            <a:picLocks noChangeAspect="1" noChangeArrowheads="1"/>
          </p:cNvPicPr>
          <p:nvPr/>
        </p:nvPicPr>
        <p:blipFill>
          <a:blip r:embed="rId3"/>
          <a:srcRect/>
          <a:stretch>
            <a:fillRect/>
          </a:stretch>
        </p:blipFill>
        <p:spPr bwMode="auto">
          <a:xfrm>
            <a:off x="6205485" y="963827"/>
            <a:ext cx="5986515" cy="5799438"/>
          </a:xfrm>
          <a:prstGeom prst="rect">
            <a:avLst/>
          </a:prstGeom>
          <a:noFill/>
        </p:spPr>
      </p:pic>
      <p:sp>
        <p:nvSpPr>
          <p:cNvPr id="5" name="Title 1"/>
          <p:cNvSpPr txBox="1">
            <a:spLocks/>
          </p:cNvSpPr>
          <p:nvPr/>
        </p:nvSpPr>
        <p:spPr>
          <a:xfrm>
            <a:off x="6268995" y="226542"/>
            <a:ext cx="4510216" cy="61371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dirty="0">
                <a:uFillTx/>
              </a:rPr>
              <a:t>Mother Theresa…</a:t>
            </a:r>
          </a:p>
        </p:txBody>
      </p:sp>
      <p:sp>
        <p:nvSpPr>
          <p:cNvPr id="6" name="Title 1"/>
          <p:cNvSpPr txBox="1">
            <a:spLocks/>
          </p:cNvSpPr>
          <p:nvPr/>
        </p:nvSpPr>
        <p:spPr>
          <a:xfrm>
            <a:off x="115330" y="5738327"/>
            <a:ext cx="5940237" cy="10249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dirty="0">
                <a:uFillTx/>
              </a:rPr>
              <a:t>Some day you will be old, weak and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953103" cy="634313"/>
          </a:xfrm>
        </p:spPr>
        <p:txBody>
          <a:bodyPr>
            <a:normAutofit fontScale="90000"/>
          </a:bodyPr>
          <a:lstStyle/>
          <a:p>
            <a:r>
              <a:rPr lang="en-US" dirty="0">
                <a:uFillTx/>
              </a:rPr>
              <a:t>“For the Life of the World” by Alexander </a:t>
            </a:r>
            <a:r>
              <a:rPr lang="en-US" dirty="0" err="1">
                <a:uFillTx/>
              </a:rPr>
              <a:t>Schmemann</a:t>
            </a:r>
            <a:endParaRPr lang="en-US" dirty="0">
              <a:uFillTx/>
            </a:endParaRPr>
          </a:p>
        </p:txBody>
      </p:sp>
      <p:sp>
        <p:nvSpPr>
          <p:cNvPr id="3" name="Content Placeholder 2"/>
          <p:cNvSpPr>
            <a:spLocks noGrp="1"/>
          </p:cNvSpPr>
          <p:nvPr>
            <p:ph idx="1"/>
          </p:nvPr>
        </p:nvSpPr>
        <p:spPr>
          <a:xfrm>
            <a:off x="0" y="807308"/>
            <a:ext cx="12192000" cy="6050692"/>
          </a:xfrm>
        </p:spPr>
        <p:txBody>
          <a:bodyPr>
            <a:normAutofit fontScale="85000" lnSpcReduction="20000"/>
          </a:bodyPr>
          <a:lstStyle/>
          <a:p>
            <a:pPr marL="0" indent="0">
              <a:buNone/>
            </a:pPr>
            <a:r>
              <a:rPr lang="en-US" dirty="0">
                <a:solidFill>
                  <a:schemeClr val="tx1">
                    <a:lumMod val="50000"/>
                    <a:lumOff val="50000"/>
                  </a:schemeClr>
                </a:solidFill>
                <a:uFillTx/>
              </a:rPr>
              <a:t>A marriage which does not constantly crucify its own selfishness and self-sufficiency, which does not ‘die to itself’ that it may point beyond itself, is not a Christian marriage. </a:t>
            </a:r>
            <a:r>
              <a:rPr lang="en-US" sz="3800" b="1" dirty="0">
                <a:solidFill>
                  <a:srgbClr val="FF0000"/>
                </a:solidFill>
                <a:uFillTx/>
              </a:rPr>
              <a:t>The real sin of marriage today is not adultery or lack of ‘adjustment’ or ‘mental cruelty.’ It is the idolization of the family itself, the refusal to understand marriage as directed toward the Kingdom of God. This is expressed in the sentiment that one would ‘do anything’ for his family, even steal. The family has here ceased to be for the glory of God; it has ceased to be a sacramental entrance into his presence. It is not the lack of respect for the family, it is the idolization of the family that breaks the modern family so easily, making divorce its almost natural shadow. </a:t>
            </a:r>
            <a:r>
              <a:rPr lang="en-US" dirty="0">
                <a:solidFill>
                  <a:schemeClr val="tx1">
                    <a:lumMod val="50000"/>
                    <a:lumOff val="50000"/>
                  </a:schemeClr>
                </a:solidFill>
                <a:uFillTx/>
              </a:rPr>
              <a:t>It is the identification of marriage with happiness and the refusal to accept the cross in it. In a Christian marriage, in fact, three are married; and the united loyalty of the two toward the third, who is God, keeps the two in an active unity with each other as well as with God. Yet it is the presence of God which is the death of the marriage as something only ‘natural.’ It is the cross of Christ that brings the self-sufficiency of nature to its end. But ‘by the cross, joy entered the whole world.’ Its presence is thus the real joy of marriage. It is the joyful certitude that the marriage vow, in the perspective of the eternal Kingdom, is not taken ‘until death parts,’ but until death unites us completely.</a:t>
            </a:r>
          </a:p>
          <a:p>
            <a:endParaRPr lang="en-US" dirty="0">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What is the mission of your marriage? Purpose?</a:t>
            </a:r>
          </a:p>
        </p:txBody>
      </p:sp>
      <p:sp>
        <p:nvSpPr>
          <p:cNvPr id="3" name="Content Placeholder 2"/>
          <p:cNvSpPr>
            <a:spLocks noGrp="1"/>
          </p:cNvSpPr>
          <p:nvPr>
            <p:ph idx="1"/>
          </p:nvPr>
        </p:nvSpPr>
        <p:spPr>
          <a:xfrm>
            <a:off x="74644" y="1325562"/>
            <a:ext cx="11999167" cy="5467124"/>
          </a:xfrm>
        </p:spPr>
        <p:txBody>
          <a:bodyPr>
            <a:normAutofit fontScale="92500" lnSpcReduction="10000"/>
          </a:bodyPr>
          <a:lstStyle/>
          <a:p>
            <a:r>
              <a:rPr lang="en-US" sz="3200" dirty="0">
                <a:uFillTx/>
              </a:rPr>
              <a:t>According to Christian: Deep character change through deep friendship</a:t>
            </a:r>
          </a:p>
          <a:p>
            <a:r>
              <a:rPr lang="en-US" sz="3200" dirty="0">
                <a:uFillTx/>
              </a:rPr>
              <a:t>People are looking today for “a perfectly compatible soul mate”</a:t>
            </a:r>
          </a:p>
          <a:p>
            <a:r>
              <a:rPr lang="en-US" sz="3200" dirty="0">
                <a:uFillTx/>
              </a:rPr>
              <a:t>What is that? “Someone who will accept me as I am but not change me”</a:t>
            </a:r>
          </a:p>
          <a:p>
            <a:r>
              <a:rPr lang="en-US" sz="3200" b="1" dirty="0">
                <a:solidFill>
                  <a:srgbClr val="C00000"/>
                </a:solidFill>
                <a:uFillTx/>
              </a:rPr>
              <a:t>Those people don’t exist. </a:t>
            </a:r>
            <a:r>
              <a:rPr lang="en-US" sz="3200" dirty="0">
                <a:uFillTx/>
              </a:rPr>
              <a:t>You want someone to do that for you, but you don’t want to do it for someone else. </a:t>
            </a:r>
          </a:p>
          <a:p>
            <a:r>
              <a:rPr lang="en-US" sz="3200" dirty="0">
                <a:uFillTx/>
              </a:rPr>
              <a:t>We come into marriage with flaws:</a:t>
            </a:r>
          </a:p>
          <a:p>
            <a:pPr lvl="1"/>
            <a:r>
              <a:rPr lang="en-US" sz="2800" dirty="0">
                <a:uFillTx/>
              </a:rPr>
              <a:t>Fearful, proud, inflexible, unreliable, impatient, perfectionist, critical, coward that twists the truth to look good.</a:t>
            </a:r>
          </a:p>
          <a:p>
            <a:r>
              <a:rPr lang="en-US" sz="3200" dirty="0">
                <a:uFillTx/>
              </a:rPr>
              <a:t>We ALL have stuff like this! But your flaws never sunk in when told about it!</a:t>
            </a:r>
          </a:p>
          <a:p>
            <a:r>
              <a:rPr lang="en-US" sz="3200" b="1" dirty="0">
                <a:solidFill>
                  <a:srgbClr val="C00000"/>
                </a:solidFill>
                <a:uFillTx/>
              </a:rPr>
              <a:t>BTW, this is why the period of engagement must be a period of repentance! </a:t>
            </a:r>
          </a:p>
          <a:p>
            <a:endParaRPr lang="en-US" dirty="0">
              <a:uFillTx/>
            </a:endParaRPr>
          </a:p>
          <a:p>
            <a:endParaRPr lang="en-US" dirty="0">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645"/>
            <a:ext cx="3958683" cy="5896947"/>
          </a:xfrm>
        </p:spPr>
        <p:txBody>
          <a:bodyPr>
            <a:normAutofit/>
          </a:bodyPr>
          <a:lstStyle/>
          <a:p>
            <a:r>
              <a:rPr lang="en-US" sz="5400" b="1" u="sng" dirty="0">
                <a:uFillTx/>
              </a:rPr>
              <a:t>All</a:t>
            </a:r>
            <a:r>
              <a:rPr lang="en-US" sz="5400" dirty="0">
                <a:uFillTx/>
              </a:rPr>
              <a:t> people are flawed…</a:t>
            </a:r>
          </a:p>
        </p:txBody>
      </p:sp>
      <p:pic>
        <p:nvPicPr>
          <p:cNvPr id="5122" name="Picture 2" descr="Image result for church has room for more hypocrites"/>
          <p:cNvPicPr>
            <a:picLocks noChangeAspect="1" noChangeArrowheads="1"/>
          </p:cNvPicPr>
          <p:nvPr/>
        </p:nvPicPr>
        <p:blipFill>
          <a:blip r:embed="rId2"/>
          <a:srcRect/>
          <a:stretch>
            <a:fillRect/>
          </a:stretch>
        </p:blipFill>
        <p:spPr bwMode="auto">
          <a:xfrm>
            <a:off x="4368121" y="1851102"/>
            <a:ext cx="7823879" cy="500689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534" y="365125"/>
            <a:ext cx="5620265" cy="1809664"/>
          </a:xfrm>
        </p:spPr>
        <p:txBody>
          <a:bodyPr/>
          <a:lstStyle/>
          <a:p>
            <a:r>
              <a:rPr lang="en-US" dirty="0"/>
              <a:t>Who (what) are you actually married to?</a:t>
            </a:r>
          </a:p>
        </p:txBody>
      </p:sp>
      <p:pic>
        <p:nvPicPr>
          <p:cNvPr id="1026"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0"/>
            <a:ext cx="53008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751" y="2397211"/>
            <a:ext cx="3058421" cy="4386649"/>
          </a:xfrm>
          <a:prstGeom prst="rect">
            <a:avLst/>
          </a:prstGeom>
        </p:spPr>
      </p:pic>
    </p:spTree>
    <p:extLst>
      <p:ext uri="{BB962C8B-B14F-4D97-AF65-F5344CB8AC3E}">
        <p14:creationId xmlns:p14="http://schemas.microsoft.com/office/powerpoint/2010/main" val="185350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09D6-526E-4FFB-8B0A-55BAF5433908}"/>
              </a:ext>
            </a:extLst>
          </p:cNvPr>
          <p:cNvSpPr>
            <a:spLocks noGrp="1"/>
          </p:cNvSpPr>
          <p:nvPr>
            <p:ph type="ctrTitle"/>
          </p:nvPr>
        </p:nvSpPr>
        <p:spPr>
          <a:xfrm>
            <a:off x="7464614" y="1783959"/>
            <a:ext cx="4087306" cy="2889114"/>
          </a:xfrm>
        </p:spPr>
        <p:txBody>
          <a:bodyPr anchor="b">
            <a:normAutofit fontScale="90000"/>
          </a:bodyPr>
          <a:lstStyle/>
          <a:p>
            <a:pPr>
              <a:lnSpc>
                <a:spcPct val="90000"/>
              </a:lnSpc>
            </a:pPr>
            <a:r>
              <a:rPr lang="en-US" sz="5000" dirty="0"/>
              <a:t>Talk 2: </a:t>
            </a:r>
            <a:br>
              <a:rPr lang="en-US" sz="5000" dirty="0"/>
            </a:br>
            <a:br>
              <a:rPr lang="en-US" sz="5000" dirty="0"/>
            </a:br>
            <a:br>
              <a:rPr lang="en-US" sz="5000" dirty="0"/>
            </a:br>
            <a:r>
              <a:rPr lang="en-US" sz="5400" dirty="0">
                <a:latin typeface="Calibri" panose="020F0502020204030204" pitchFamily="34" charset="0"/>
                <a:ea typeface="Calibri" panose="020F0502020204030204" pitchFamily="34" charset="0"/>
              </a:rPr>
              <a:t>Marriage as Salvation</a:t>
            </a:r>
            <a:br>
              <a:rPr lang="en-US" sz="5400" dirty="0">
                <a:latin typeface="Calibri" panose="020F0502020204030204" pitchFamily="34" charset="0"/>
                <a:ea typeface="Calibri" panose="020F0502020204030204" pitchFamily="34" charset="0"/>
              </a:rPr>
            </a:br>
            <a:endParaRPr lang="en-US" sz="5000" i="1" dirty="0"/>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Wedding at Cana of Galilee — St. Verena American Coptic Orthodox Church">
            <a:extLst>
              <a:ext uri="{FF2B5EF4-FFF2-40B4-BE49-F238E27FC236}">
                <a16:creationId xmlns:a16="http://schemas.microsoft.com/office/drawing/2014/main" id="{DDC4928F-50F1-413E-9B0C-53F15FBDB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23" b="29546"/>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093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Christ and the Church…</a:t>
            </a:r>
          </a:p>
        </p:txBody>
      </p:sp>
      <p:sp>
        <p:nvSpPr>
          <p:cNvPr id="5" name="Oval 4"/>
          <p:cNvSpPr>
            <a:spLocks/>
          </p:cNvSpPr>
          <p:nvPr/>
        </p:nvSpPr>
        <p:spPr>
          <a:xfrm>
            <a:off x="4447822" y="1524000"/>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extBox 5"/>
          <p:cNvSpPr txBox="1">
            <a:spLocks/>
          </p:cNvSpPr>
          <p:nvPr/>
        </p:nvSpPr>
        <p:spPr>
          <a:xfrm>
            <a:off x="4797778" y="2257777"/>
            <a:ext cx="1569156" cy="769441"/>
          </a:xfrm>
          <a:prstGeom prst="rect">
            <a:avLst/>
          </a:prstGeom>
          <a:noFill/>
        </p:spPr>
        <p:txBody>
          <a:bodyPr wrap="square" rtlCol="0">
            <a:spAutoFit/>
          </a:bodyPr>
          <a:lstStyle/>
          <a:p>
            <a:r>
              <a:rPr lang="en-US" sz="4400" dirty="0">
                <a:uFillTx/>
              </a:rPr>
              <a:t>Christ</a:t>
            </a:r>
          </a:p>
        </p:txBody>
      </p:sp>
      <p:sp>
        <p:nvSpPr>
          <p:cNvPr id="7" name="Oval 6"/>
          <p:cNvSpPr>
            <a:spLocks/>
          </p:cNvSpPr>
          <p:nvPr/>
        </p:nvSpPr>
        <p:spPr>
          <a:xfrm>
            <a:off x="4484569" y="4284133"/>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TextBox 7"/>
          <p:cNvSpPr txBox="1">
            <a:spLocks/>
          </p:cNvSpPr>
          <p:nvPr/>
        </p:nvSpPr>
        <p:spPr>
          <a:xfrm>
            <a:off x="4662312" y="5012865"/>
            <a:ext cx="1840088" cy="769441"/>
          </a:xfrm>
          <a:prstGeom prst="rect">
            <a:avLst/>
          </a:prstGeom>
          <a:noFill/>
        </p:spPr>
        <p:txBody>
          <a:bodyPr wrap="square" rtlCol="0">
            <a:spAutoFit/>
          </a:bodyPr>
          <a:lstStyle/>
          <a:p>
            <a:r>
              <a:rPr lang="en-US" sz="4400" dirty="0">
                <a:uFillTx/>
              </a:rPr>
              <a:t>Church</a:t>
            </a:r>
          </a:p>
        </p:txBody>
      </p:sp>
      <p:sp>
        <p:nvSpPr>
          <p:cNvPr id="9" name="Curved Left Arrow 8"/>
          <p:cNvSpPr>
            <a:spLocks/>
          </p:cNvSpPr>
          <p:nvPr/>
        </p:nvSpPr>
        <p:spPr>
          <a:xfrm>
            <a:off x="6680144" y="2664178"/>
            <a:ext cx="1154346" cy="3036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1" name="Curved Left Arrow 10"/>
          <p:cNvSpPr>
            <a:spLocks/>
          </p:cNvSpPr>
          <p:nvPr/>
        </p:nvSpPr>
        <p:spPr>
          <a:xfrm rot="11000080">
            <a:off x="2908999" y="2505045"/>
            <a:ext cx="1503498" cy="31547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2" name="TextBox 11"/>
          <p:cNvSpPr txBox="1">
            <a:spLocks/>
          </p:cNvSpPr>
          <p:nvPr/>
        </p:nvSpPr>
        <p:spPr>
          <a:xfrm>
            <a:off x="8076318" y="2412818"/>
            <a:ext cx="3627379" cy="3539430"/>
          </a:xfrm>
          <a:prstGeom prst="rect">
            <a:avLst/>
          </a:prstGeom>
          <a:noFill/>
        </p:spPr>
        <p:txBody>
          <a:bodyPr wrap="square" rtlCol="0">
            <a:spAutoFit/>
          </a:bodyPr>
          <a:lstStyle/>
          <a:p>
            <a:r>
              <a:rPr lang="en-US" sz="3200" dirty="0">
                <a:uFillTx/>
              </a:rPr>
              <a:t>-Protects</a:t>
            </a:r>
          </a:p>
          <a:p>
            <a:r>
              <a:rPr lang="en-US" sz="3200" dirty="0">
                <a:uFillTx/>
              </a:rPr>
              <a:t>-Loves</a:t>
            </a:r>
          </a:p>
          <a:p>
            <a:r>
              <a:rPr lang="en-US" sz="3200" dirty="0">
                <a:uFillTx/>
              </a:rPr>
              <a:t>-Died for</a:t>
            </a:r>
          </a:p>
          <a:p>
            <a:r>
              <a:rPr lang="en-US" sz="3200" dirty="0">
                <a:uFillTx/>
              </a:rPr>
              <a:t>-Supports</a:t>
            </a:r>
          </a:p>
          <a:p>
            <a:r>
              <a:rPr lang="en-US" sz="3200" dirty="0">
                <a:uFillTx/>
              </a:rPr>
              <a:t>-Is compassionate</a:t>
            </a:r>
          </a:p>
          <a:p>
            <a:r>
              <a:rPr lang="en-US" sz="3200" dirty="0">
                <a:uFillTx/>
              </a:rPr>
              <a:t>-Tender and merciful</a:t>
            </a:r>
          </a:p>
          <a:p>
            <a:r>
              <a:rPr lang="en-US" sz="3200" dirty="0">
                <a:uFillTx/>
              </a:rPr>
              <a:t>- Provides for</a:t>
            </a:r>
          </a:p>
        </p:txBody>
      </p:sp>
      <p:sp>
        <p:nvSpPr>
          <p:cNvPr id="13" name="TextBox 12"/>
          <p:cNvSpPr txBox="1">
            <a:spLocks/>
          </p:cNvSpPr>
          <p:nvPr/>
        </p:nvSpPr>
        <p:spPr>
          <a:xfrm>
            <a:off x="678100" y="3115565"/>
            <a:ext cx="2336800" cy="2585323"/>
          </a:xfrm>
          <a:prstGeom prst="rect">
            <a:avLst/>
          </a:prstGeom>
          <a:noFill/>
        </p:spPr>
        <p:txBody>
          <a:bodyPr wrap="square" rtlCol="0">
            <a:spAutoFit/>
          </a:bodyPr>
          <a:lstStyle/>
          <a:p>
            <a:pPr marL="285750" indent="-285750">
              <a:buFontTx/>
              <a:buChar char="-"/>
            </a:pPr>
            <a:r>
              <a:rPr lang="en-US" sz="3600" dirty="0">
                <a:uFillTx/>
              </a:rPr>
              <a:t>Loves</a:t>
            </a:r>
          </a:p>
          <a:p>
            <a:pPr marL="285750" indent="-285750">
              <a:buFontTx/>
              <a:buChar char="-"/>
            </a:pPr>
            <a:r>
              <a:rPr lang="en-US" sz="3600" dirty="0">
                <a:uFillTx/>
              </a:rPr>
              <a:t>Respects</a:t>
            </a:r>
          </a:p>
          <a:p>
            <a:pPr marL="285750" indent="-285750">
              <a:buFontTx/>
              <a:buChar char="-"/>
            </a:pPr>
            <a:r>
              <a:rPr lang="en-US" sz="3600" dirty="0">
                <a:uFillTx/>
              </a:rPr>
              <a:t>Serves</a:t>
            </a:r>
          </a:p>
          <a:p>
            <a:pPr marL="285750" indent="-285750">
              <a:buFontTx/>
              <a:buChar char="-"/>
            </a:pPr>
            <a:r>
              <a:rPr lang="en-US" sz="3600" dirty="0">
                <a:uFillTx/>
              </a:rPr>
              <a:t>Obeys</a:t>
            </a:r>
          </a:p>
          <a:p>
            <a:pPr marL="285750" indent="-285750">
              <a:buFontTx/>
              <a:buChar char="-"/>
            </a:pPr>
            <a:endParaRPr lang="en-US"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St. Paul tells us to swap these words! </a:t>
            </a:r>
          </a:p>
        </p:txBody>
      </p:sp>
      <p:sp>
        <p:nvSpPr>
          <p:cNvPr id="5" name="Oval 4"/>
          <p:cNvSpPr>
            <a:spLocks/>
          </p:cNvSpPr>
          <p:nvPr/>
        </p:nvSpPr>
        <p:spPr>
          <a:xfrm>
            <a:off x="4447822" y="1524000"/>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extBox 5"/>
          <p:cNvSpPr txBox="1">
            <a:spLocks/>
          </p:cNvSpPr>
          <p:nvPr/>
        </p:nvSpPr>
        <p:spPr>
          <a:xfrm>
            <a:off x="4429449" y="2176077"/>
            <a:ext cx="2232320" cy="769441"/>
          </a:xfrm>
          <a:prstGeom prst="rect">
            <a:avLst/>
          </a:prstGeom>
          <a:noFill/>
        </p:spPr>
        <p:txBody>
          <a:bodyPr wrap="square" rtlCol="0">
            <a:spAutoFit/>
          </a:bodyPr>
          <a:lstStyle/>
          <a:p>
            <a:r>
              <a:rPr lang="en-US" sz="4400" dirty="0">
                <a:solidFill>
                  <a:srgbClr val="C00000"/>
                </a:solidFill>
                <a:uFillTx/>
              </a:rPr>
              <a:t>Husband</a:t>
            </a:r>
          </a:p>
        </p:txBody>
      </p:sp>
      <p:sp>
        <p:nvSpPr>
          <p:cNvPr id="7" name="Oval 6"/>
          <p:cNvSpPr>
            <a:spLocks/>
          </p:cNvSpPr>
          <p:nvPr/>
        </p:nvSpPr>
        <p:spPr>
          <a:xfrm>
            <a:off x="4484569" y="4284133"/>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TextBox 7"/>
          <p:cNvSpPr txBox="1">
            <a:spLocks/>
          </p:cNvSpPr>
          <p:nvPr/>
        </p:nvSpPr>
        <p:spPr>
          <a:xfrm>
            <a:off x="4662312" y="5012865"/>
            <a:ext cx="1840088" cy="769441"/>
          </a:xfrm>
          <a:prstGeom prst="rect">
            <a:avLst/>
          </a:prstGeom>
          <a:noFill/>
        </p:spPr>
        <p:txBody>
          <a:bodyPr wrap="square" rtlCol="0">
            <a:spAutoFit/>
          </a:bodyPr>
          <a:lstStyle/>
          <a:p>
            <a:pPr algn="ctr"/>
            <a:r>
              <a:rPr lang="en-US" sz="4400" dirty="0">
                <a:solidFill>
                  <a:srgbClr val="C00000"/>
                </a:solidFill>
                <a:uFillTx/>
              </a:rPr>
              <a:t>Wife</a:t>
            </a:r>
          </a:p>
        </p:txBody>
      </p:sp>
      <p:sp>
        <p:nvSpPr>
          <p:cNvPr id="9" name="Curved Left Arrow 8"/>
          <p:cNvSpPr>
            <a:spLocks/>
          </p:cNvSpPr>
          <p:nvPr/>
        </p:nvSpPr>
        <p:spPr>
          <a:xfrm>
            <a:off x="6680144" y="2664178"/>
            <a:ext cx="1154346" cy="3036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1" name="Curved Left Arrow 10"/>
          <p:cNvSpPr>
            <a:spLocks/>
          </p:cNvSpPr>
          <p:nvPr/>
        </p:nvSpPr>
        <p:spPr>
          <a:xfrm rot="11000080">
            <a:off x="2908999" y="2505045"/>
            <a:ext cx="1503498" cy="31547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2" name="TextBox 11"/>
          <p:cNvSpPr txBox="1">
            <a:spLocks/>
          </p:cNvSpPr>
          <p:nvPr/>
        </p:nvSpPr>
        <p:spPr>
          <a:xfrm>
            <a:off x="8076318" y="2412818"/>
            <a:ext cx="3627379" cy="3539430"/>
          </a:xfrm>
          <a:prstGeom prst="rect">
            <a:avLst/>
          </a:prstGeom>
          <a:noFill/>
        </p:spPr>
        <p:txBody>
          <a:bodyPr wrap="square" rtlCol="0">
            <a:spAutoFit/>
          </a:bodyPr>
          <a:lstStyle/>
          <a:p>
            <a:r>
              <a:rPr lang="en-US" sz="3200" dirty="0">
                <a:uFillTx/>
              </a:rPr>
              <a:t>-Protects</a:t>
            </a:r>
          </a:p>
          <a:p>
            <a:r>
              <a:rPr lang="en-US" sz="3200" dirty="0">
                <a:uFillTx/>
              </a:rPr>
              <a:t>-Loves</a:t>
            </a:r>
          </a:p>
          <a:p>
            <a:r>
              <a:rPr lang="en-US" sz="3200" dirty="0">
                <a:uFillTx/>
              </a:rPr>
              <a:t>-Died for</a:t>
            </a:r>
          </a:p>
          <a:p>
            <a:r>
              <a:rPr lang="en-US" sz="3200" dirty="0">
                <a:uFillTx/>
              </a:rPr>
              <a:t>-Supports</a:t>
            </a:r>
          </a:p>
          <a:p>
            <a:r>
              <a:rPr lang="en-US" sz="3200" dirty="0">
                <a:uFillTx/>
              </a:rPr>
              <a:t>-Is compassionate</a:t>
            </a:r>
          </a:p>
          <a:p>
            <a:r>
              <a:rPr lang="en-US" sz="3200" dirty="0">
                <a:uFillTx/>
              </a:rPr>
              <a:t>-Tender and merciful</a:t>
            </a:r>
          </a:p>
          <a:p>
            <a:r>
              <a:rPr lang="en-US" sz="3200" dirty="0">
                <a:uFillTx/>
              </a:rPr>
              <a:t>- Provides for</a:t>
            </a:r>
          </a:p>
        </p:txBody>
      </p:sp>
      <p:sp>
        <p:nvSpPr>
          <p:cNvPr id="13" name="TextBox 12"/>
          <p:cNvSpPr txBox="1">
            <a:spLocks/>
          </p:cNvSpPr>
          <p:nvPr/>
        </p:nvSpPr>
        <p:spPr>
          <a:xfrm>
            <a:off x="678100" y="3115565"/>
            <a:ext cx="2336800" cy="2585323"/>
          </a:xfrm>
          <a:prstGeom prst="rect">
            <a:avLst/>
          </a:prstGeom>
          <a:noFill/>
        </p:spPr>
        <p:txBody>
          <a:bodyPr wrap="square" rtlCol="0">
            <a:spAutoFit/>
          </a:bodyPr>
          <a:lstStyle/>
          <a:p>
            <a:pPr marL="285750" indent="-285750">
              <a:buFontTx/>
              <a:buChar char="-"/>
            </a:pPr>
            <a:r>
              <a:rPr lang="en-US" sz="3600" dirty="0">
                <a:uFillTx/>
              </a:rPr>
              <a:t>Loves</a:t>
            </a:r>
          </a:p>
          <a:p>
            <a:pPr marL="285750" indent="-285750">
              <a:buFontTx/>
              <a:buChar char="-"/>
            </a:pPr>
            <a:r>
              <a:rPr lang="en-US" sz="3600" dirty="0">
                <a:uFillTx/>
              </a:rPr>
              <a:t>Respects</a:t>
            </a:r>
          </a:p>
          <a:p>
            <a:pPr marL="285750" indent="-285750">
              <a:buFontTx/>
              <a:buChar char="-"/>
            </a:pPr>
            <a:r>
              <a:rPr lang="en-US" sz="3600" dirty="0">
                <a:uFillTx/>
              </a:rPr>
              <a:t>Serves</a:t>
            </a:r>
          </a:p>
          <a:p>
            <a:pPr marL="285750" indent="-285750">
              <a:buFontTx/>
              <a:buChar char="-"/>
            </a:pPr>
            <a:r>
              <a:rPr lang="en-US" sz="3600" dirty="0">
                <a:uFillTx/>
              </a:rPr>
              <a:t>Obeys</a:t>
            </a:r>
          </a:p>
          <a:p>
            <a:pPr marL="285750" indent="-285750">
              <a:buFontTx/>
              <a:buChar char="-"/>
            </a:pPr>
            <a:endParaRPr lang="en-US" dirty="0">
              <a:uFillTx/>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842588" cy="886407"/>
          </a:xfrm>
        </p:spPr>
        <p:txBody>
          <a:bodyPr/>
          <a:lstStyle/>
          <a:p>
            <a:r>
              <a:rPr lang="en-US" dirty="0">
                <a:uFillTx/>
              </a:rPr>
              <a:t>St. Paul says… </a:t>
            </a:r>
          </a:p>
        </p:txBody>
      </p:sp>
      <p:sp>
        <p:nvSpPr>
          <p:cNvPr id="3" name="Content Placeholder 2"/>
          <p:cNvSpPr>
            <a:spLocks noGrp="1"/>
          </p:cNvSpPr>
          <p:nvPr>
            <p:ph idx="1"/>
          </p:nvPr>
        </p:nvSpPr>
        <p:spPr>
          <a:xfrm>
            <a:off x="149290" y="886408"/>
            <a:ext cx="12251093" cy="6139543"/>
          </a:xfrm>
        </p:spPr>
        <p:txBody>
          <a:bodyPr>
            <a:normAutofit lnSpcReduction="10000"/>
          </a:bodyPr>
          <a:lstStyle/>
          <a:p>
            <a:pPr marL="0" indent="0">
              <a:buNone/>
            </a:pPr>
            <a:r>
              <a:rPr lang="en-US" sz="3600" dirty="0">
                <a:uFillTx/>
              </a:rPr>
              <a:t>Wives, submit yourselves to your own husbands as you do to the Lord.</a:t>
            </a:r>
            <a:r>
              <a:rPr lang="en-US" sz="3600" b="1" baseline="30000" dirty="0">
                <a:uFillTx/>
              </a:rPr>
              <a:t> </a:t>
            </a:r>
            <a:r>
              <a:rPr lang="en-US" sz="3600" dirty="0">
                <a:uFillTx/>
              </a:rPr>
              <a:t>For the husband is the head of the wife as Christ is the head of the church, his body, of which he is the Savior. </a:t>
            </a:r>
            <a:r>
              <a:rPr lang="en-US" sz="3600" b="1" baseline="30000" dirty="0">
                <a:uFillTx/>
              </a:rPr>
              <a:t> </a:t>
            </a:r>
            <a:r>
              <a:rPr lang="en-US" sz="3600" dirty="0">
                <a:uFillTx/>
              </a:rPr>
              <a:t>Now as the church submits to Christ, so also wives should submit to their husbands in everything.</a:t>
            </a:r>
          </a:p>
          <a:p>
            <a:pPr marL="0" indent="0">
              <a:buNone/>
            </a:pPr>
            <a:r>
              <a:rPr lang="en-US" sz="3600" dirty="0">
                <a:uFillTx/>
              </a:rPr>
              <a:t>Husbands, love your wives, just as Christ loved the church and gave himself up for her to make her holy…. In this same way, husbands ought to love their wives as their own bodies. He who loves his wife loves himself. After all, no one ever hated their own body, but they feed and care for their body, just as Christ does the church— for we are members of his body. … However, each one of you also must love his wife as he loves himself, and the wife must respect her husband.</a:t>
            </a:r>
          </a:p>
          <a:p>
            <a:endParaRPr lang="en-US" dirty="0">
              <a:uFillTx/>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842588" cy="886407"/>
          </a:xfrm>
        </p:spPr>
        <p:txBody>
          <a:bodyPr/>
          <a:lstStyle/>
          <a:p>
            <a:r>
              <a:rPr lang="en-US" dirty="0">
                <a:uFillTx/>
              </a:rPr>
              <a:t>St. Paul says… </a:t>
            </a:r>
          </a:p>
        </p:txBody>
      </p:sp>
      <p:sp>
        <p:nvSpPr>
          <p:cNvPr id="3" name="Content Placeholder 2"/>
          <p:cNvSpPr>
            <a:spLocks noGrp="1"/>
          </p:cNvSpPr>
          <p:nvPr>
            <p:ph idx="1"/>
          </p:nvPr>
        </p:nvSpPr>
        <p:spPr>
          <a:xfrm>
            <a:off x="149290" y="886408"/>
            <a:ext cx="12251093" cy="6139543"/>
          </a:xfrm>
        </p:spPr>
        <p:txBody>
          <a:bodyPr>
            <a:normAutofit lnSpcReduction="10000"/>
          </a:bodyPr>
          <a:lstStyle/>
          <a:p>
            <a:pPr marL="0" indent="0">
              <a:buNone/>
            </a:pPr>
            <a:r>
              <a:rPr lang="en-US" dirty="0">
                <a:solidFill>
                  <a:schemeClr val="tx1">
                    <a:lumMod val="50000"/>
                    <a:lumOff val="50000"/>
                  </a:schemeClr>
                </a:solidFill>
                <a:uFillTx/>
              </a:rPr>
              <a:t>Wives, submit yourselves to your own husbands as you do to the Lord.</a:t>
            </a:r>
            <a:r>
              <a:rPr lang="en-US" b="1" baseline="30000" dirty="0">
                <a:solidFill>
                  <a:schemeClr val="tx1">
                    <a:lumMod val="50000"/>
                    <a:lumOff val="50000"/>
                  </a:schemeClr>
                </a:solidFill>
                <a:uFillTx/>
              </a:rPr>
              <a:t> </a:t>
            </a:r>
            <a:r>
              <a:rPr lang="en-US" dirty="0">
                <a:solidFill>
                  <a:schemeClr val="tx1">
                    <a:lumMod val="50000"/>
                    <a:lumOff val="50000"/>
                  </a:schemeClr>
                </a:solidFill>
                <a:uFillTx/>
              </a:rPr>
              <a:t>For the husband is the head of the wife as Christ is the head of the church, his body, of which he is the Savior. </a:t>
            </a:r>
            <a:r>
              <a:rPr lang="en-US" b="1" baseline="30000" dirty="0">
                <a:solidFill>
                  <a:schemeClr val="tx1">
                    <a:lumMod val="50000"/>
                    <a:lumOff val="50000"/>
                  </a:schemeClr>
                </a:solidFill>
                <a:uFillTx/>
              </a:rPr>
              <a:t> </a:t>
            </a:r>
            <a:r>
              <a:rPr lang="en-US" dirty="0">
                <a:solidFill>
                  <a:schemeClr val="tx1">
                    <a:lumMod val="50000"/>
                    <a:lumOff val="50000"/>
                  </a:schemeClr>
                </a:solidFill>
                <a:uFillTx/>
              </a:rPr>
              <a:t>Now as the church submits to Christ, so also wives should submit to their husbands in everything.</a:t>
            </a:r>
          </a:p>
          <a:p>
            <a:pPr marL="0" indent="0">
              <a:buNone/>
            </a:pPr>
            <a:r>
              <a:rPr lang="en-US" sz="4000" b="1" dirty="0">
                <a:solidFill>
                  <a:srgbClr val="C00000"/>
                </a:solidFill>
                <a:uFillTx/>
              </a:rPr>
              <a:t>Husbands, love your wives, just as Christ loved the church and gave himself up for her to make her holy…. In this same way, husbands ought to love their wives as their own bodies. He who loves his wife loves himself. After all, no one ever hated their own body, but they feed and care for their body, just as Christ does the church— for we are members of his body. … However, each one of you also must love his wife as he loves himself, and the wife must respect her husband.</a:t>
            </a:r>
          </a:p>
          <a:p>
            <a:endParaRPr lang="en-US" dirty="0">
              <a:uFillTx/>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How does Marriage bring you closer to Christ?</a:t>
            </a:r>
          </a:p>
        </p:txBody>
      </p:sp>
      <p:sp>
        <p:nvSpPr>
          <p:cNvPr id="3" name="Content Placeholder 2"/>
          <p:cNvSpPr>
            <a:spLocks noGrp="1"/>
          </p:cNvSpPr>
          <p:nvPr>
            <p:ph idx="1"/>
          </p:nvPr>
        </p:nvSpPr>
        <p:spPr>
          <a:xfrm>
            <a:off x="261257" y="1604864"/>
            <a:ext cx="11569959" cy="4945225"/>
          </a:xfrm>
        </p:spPr>
        <p:txBody>
          <a:bodyPr>
            <a:normAutofit fontScale="92500"/>
          </a:bodyPr>
          <a:lstStyle/>
          <a:p>
            <a:r>
              <a:rPr lang="en-US" sz="4000" dirty="0">
                <a:uFillTx/>
              </a:rPr>
              <a:t>Let’s start with the men… </a:t>
            </a:r>
            <a:r>
              <a:rPr lang="en-US" sz="4000" dirty="0">
                <a:uFillTx/>
                <a:sym typeface="Wingdings" panose="05000000000000000000" pitchFamily="2" charset="2"/>
              </a:rPr>
              <a:t></a:t>
            </a:r>
            <a:endParaRPr lang="en-US" sz="4000" dirty="0">
              <a:uFillTx/>
            </a:endParaRPr>
          </a:p>
          <a:p>
            <a:r>
              <a:rPr lang="en-US" sz="4000" dirty="0">
                <a:uFillTx/>
              </a:rPr>
              <a:t>What are men like? Sacrificing? Thoughtful? Selfless? Think of others? </a:t>
            </a:r>
          </a:p>
          <a:p>
            <a:r>
              <a:rPr lang="en-US" sz="4000" dirty="0">
                <a:uFillTx/>
              </a:rPr>
              <a:t>NO!!! </a:t>
            </a:r>
          </a:p>
          <a:p>
            <a:r>
              <a:rPr lang="en-US" sz="4000" dirty="0">
                <a:uFillTx/>
              </a:rPr>
              <a:t>Selfish, stubborn, worried about themselves…</a:t>
            </a:r>
          </a:p>
          <a:p>
            <a:r>
              <a:rPr lang="en-US" sz="4000" dirty="0">
                <a:uFillTx/>
              </a:rPr>
              <a:t>St. Paul tells men “</a:t>
            </a:r>
            <a:r>
              <a:rPr lang="en-US" sz="4000" dirty="0">
                <a:solidFill>
                  <a:srgbClr val="C00000"/>
                </a:solidFill>
                <a:uFillTx/>
              </a:rPr>
              <a:t>love their wives as their own bodies”</a:t>
            </a:r>
          </a:p>
          <a:p>
            <a:r>
              <a:rPr lang="en-US" sz="4000" dirty="0">
                <a:uFillTx/>
              </a:rPr>
              <a:t>This is VERY hard for men! But it is our salvation… </a:t>
            </a:r>
          </a:p>
          <a:p>
            <a:pPr marL="0" indent="0">
              <a:buNone/>
            </a:pPr>
            <a:r>
              <a:rPr lang="en-US" dirty="0">
                <a:uFillTx/>
              </a:rPr>
              <a:t> </a:t>
            </a:r>
          </a:p>
          <a:p>
            <a:endParaRPr lang="en-US"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Remember this??</a:t>
            </a:r>
          </a:p>
        </p:txBody>
      </p:sp>
      <p:sp>
        <p:nvSpPr>
          <p:cNvPr id="5" name="Oval 4"/>
          <p:cNvSpPr>
            <a:spLocks/>
          </p:cNvSpPr>
          <p:nvPr/>
        </p:nvSpPr>
        <p:spPr>
          <a:xfrm>
            <a:off x="4447822" y="1524000"/>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extBox 5"/>
          <p:cNvSpPr txBox="1">
            <a:spLocks/>
          </p:cNvSpPr>
          <p:nvPr/>
        </p:nvSpPr>
        <p:spPr>
          <a:xfrm>
            <a:off x="4429449" y="2176077"/>
            <a:ext cx="2232320" cy="769441"/>
          </a:xfrm>
          <a:prstGeom prst="rect">
            <a:avLst/>
          </a:prstGeom>
          <a:noFill/>
        </p:spPr>
        <p:txBody>
          <a:bodyPr wrap="square" rtlCol="0">
            <a:spAutoFit/>
          </a:bodyPr>
          <a:lstStyle/>
          <a:p>
            <a:r>
              <a:rPr lang="en-US" sz="4400" dirty="0">
                <a:solidFill>
                  <a:srgbClr val="C00000"/>
                </a:solidFill>
                <a:uFillTx/>
              </a:rPr>
              <a:t>Husband</a:t>
            </a:r>
          </a:p>
        </p:txBody>
      </p:sp>
      <p:sp>
        <p:nvSpPr>
          <p:cNvPr id="7" name="Oval 6"/>
          <p:cNvSpPr>
            <a:spLocks/>
          </p:cNvSpPr>
          <p:nvPr/>
        </p:nvSpPr>
        <p:spPr>
          <a:xfrm>
            <a:off x="4484569" y="4284133"/>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TextBox 7"/>
          <p:cNvSpPr txBox="1">
            <a:spLocks/>
          </p:cNvSpPr>
          <p:nvPr/>
        </p:nvSpPr>
        <p:spPr>
          <a:xfrm>
            <a:off x="4662312" y="5012865"/>
            <a:ext cx="1840088" cy="769441"/>
          </a:xfrm>
          <a:prstGeom prst="rect">
            <a:avLst/>
          </a:prstGeom>
          <a:noFill/>
        </p:spPr>
        <p:txBody>
          <a:bodyPr wrap="square" rtlCol="0">
            <a:spAutoFit/>
          </a:bodyPr>
          <a:lstStyle/>
          <a:p>
            <a:pPr algn="ctr"/>
            <a:r>
              <a:rPr lang="en-US" sz="4400" dirty="0">
                <a:solidFill>
                  <a:srgbClr val="C00000"/>
                </a:solidFill>
                <a:uFillTx/>
              </a:rPr>
              <a:t>Wife</a:t>
            </a:r>
          </a:p>
        </p:txBody>
      </p:sp>
      <p:sp>
        <p:nvSpPr>
          <p:cNvPr id="9" name="Curved Left Arrow 8"/>
          <p:cNvSpPr>
            <a:spLocks/>
          </p:cNvSpPr>
          <p:nvPr/>
        </p:nvSpPr>
        <p:spPr>
          <a:xfrm>
            <a:off x="6680144" y="2664178"/>
            <a:ext cx="1154346" cy="3036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2" name="TextBox 11"/>
          <p:cNvSpPr txBox="1">
            <a:spLocks/>
          </p:cNvSpPr>
          <p:nvPr/>
        </p:nvSpPr>
        <p:spPr>
          <a:xfrm>
            <a:off x="8076318" y="2412818"/>
            <a:ext cx="3627379" cy="3539430"/>
          </a:xfrm>
          <a:prstGeom prst="rect">
            <a:avLst/>
          </a:prstGeom>
          <a:noFill/>
        </p:spPr>
        <p:txBody>
          <a:bodyPr wrap="square" rtlCol="0">
            <a:spAutoFit/>
          </a:bodyPr>
          <a:lstStyle/>
          <a:p>
            <a:r>
              <a:rPr lang="en-US" sz="3200" dirty="0">
                <a:uFillTx/>
              </a:rPr>
              <a:t>-Protects</a:t>
            </a:r>
          </a:p>
          <a:p>
            <a:r>
              <a:rPr lang="en-US" sz="3200" dirty="0">
                <a:uFillTx/>
              </a:rPr>
              <a:t>-Loves</a:t>
            </a:r>
          </a:p>
          <a:p>
            <a:r>
              <a:rPr lang="en-US" sz="3200" dirty="0">
                <a:uFillTx/>
              </a:rPr>
              <a:t>-Died for</a:t>
            </a:r>
          </a:p>
          <a:p>
            <a:r>
              <a:rPr lang="en-US" sz="3200" dirty="0">
                <a:uFillTx/>
              </a:rPr>
              <a:t>-Supports</a:t>
            </a:r>
          </a:p>
          <a:p>
            <a:r>
              <a:rPr lang="en-US" sz="3200" dirty="0">
                <a:uFillTx/>
              </a:rPr>
              <a:t>-Is compassionate</a:t>
            </a:r>
          </a:p>
          <a:p>
            <a:r>
              <a:rPr lang="en-US" sz="3200" dirty="0">
                <a:uFillTx/>
              </a:rPr>
              <a:t>-Tender and merciful</a:t>
            </a:r>
          </a:p>
          <a:p>
            <a:r>
              <a:rPr lang="en-US" sz="3200" dirty="0">
                <a:uFillTx/>
              </a:rPr>
              <a:t>- Provides for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842588" cy="886407"/>
          </a:xfrm>
        </p:spPr>
        <p:txBody>
          <a:bodyPr/>
          <a:lstStyle/>
          <a:p>
            <a:r>
              <a:rPr lang="en-US" dirty="0">
                <a:uFillTx/>
              </a:rPr>
              <a:t>The Women’s turn?</a:t>
            </a:r>
          </a:p>
        </p:txBody>
      </p:sp>
      <p:sp>
        <p:nvSpPr>
          <p:cNvPr id="3" name="Content Placeholder 2"/>
          <p:cNvSpPr>
            <a:spLocks noGrp="1"/>
          </p:cNvSpPr>
          <p:nvPr>
            <p:ph idx="1"/>
          </p:nvPr>
        </p:nvSpPr>
        <p:spPr>
          <a:xfrm>
            <a:off x="149290" y="886409"/>
            <a:ext cx="12251093" cy="5971592"/>
          </a:xfrm>
        </p:spPr>
        <p:txBody>
          <a:bodyPr>
            <a:normAutofit/>
          </a:bodyPr>
          <a:lstStyle/>
          <a:p>
            <a:pPr marL="0" indent="0">
              <a:buNone/>
            </a:pPr>
            <a:r>
              <a:rPr lang="en-US" sz="4100" b="1" dirty="0">
                <a:solidFill>
                  <a:srgbClr val="C00000"/>
                </a:solidFill>
                <a:uFillTx/>
              </a:rPr>
              <a:t>Wives, submit yourselves to your own husbands as you do to the Lord.</a:t>
            </a:r>
            <a:r>
              <a:rPr lang="en-US" sz="4100" b="1" baseline="30000" dirty="0">
                <a:solidFill>
                  <a:srgbClr val="C00000"/>
                </a:solidFill>
                <a:uFillTx/>
              </a:rPr>
              <a:t> </a:t>
            </a:r>
            <a:r>
              <a:rPr lang="en-US" sz="4100" b="1" dirty="0">
                <a:solidFill>
                  <a:srgbClr val="C00000"/>
                </a:solidFill>
                <a:uFillTx/>
              </a:rPr>
              <a:t>For the husband is the head of the wife as Christ is the head of the church, his body, of which he is the Savior. </a:t>
            </a:r>
            <a:r>
              <a:rPr lang="en-US" sz="4100" b="1" baseline="30000" dirty="0">
                <a:solidFill>
                  <a:srgbClr val="C00000"/>
                </a:solidFill>
                <a:uFillTx/>
              </a:rPr>
              <a:t> </a:t>
            </a:r>
            <a:r>
              <a:rPr lang="en-US" sz="4100" b="1" dirty="0">
                <a:solidFill>
                  <a:srgbClr val="C00000"/>
                </a:solidFill>
                <a:uFillTx/>
              </a:rPr>
              <a:t>Now as the church submits to Christ, so also wives should submit to their husbands in everything.</a:t>
            </a:r>
          </a:p>
          <a:p>
            <a:pPr marL="0" indent="0">
              <a:buNone/>
            </a:pPr>
            <a:r>
              <a:rPr lang="en-US" dirty="0">
                <a:solidFill>
                  <a:schemeClr val="tx1">
                    <a:lumMod val="50000"/>
                    <a:lumOff val="50000"/>
                  </a:schemeClr>
                </a:solidFill>
                <a:uFillTx/>
              </a:rPr>
              <a:t>Husbands, love your wives, just as Christ loved the church and gave himself up for her to make her holy…. In this same way, husbands ought to love their wives as their own bodies. He who loves his wife loves himself. After all, no one ever hated their own body, but they feed and care for their body, just as Christ does the church— for we are members of his body. … However, each one of you also must love his wife as he loves himself, and the wife must respect her husband.</a:t>
            </a:r>
            <a:endParaRPr lang="en-US" dirty="0">
              <a:uFillTx/>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How does Marriage bring you closer to Christ?</a:t>
            </a:r>
          </a:p>
        </p:txBody>
      </p:sp>
      <p:sp>
        <p:nvSpPr>
          <p:cNvPr id="3" name="Content Placeholder 2"/>
          <p:cNvSpPr>
            <a:spLocks noGrp="1"/>
          </p:cNvSpPr>
          <p:nvPr>
            <p:ph idx="1"/>
          </p:nvPr>
        </p:nvSpPr>
        <p:spPr>
          <a:xfrm>
            <a:off x="251927" y="1483566"/>
            <a:ext cx="11940073" cy="5374433"/>
          </a:xfrm>
        </p:spPr>
        <p:txBody>
          <a:bodyPr/>
          <a:lstStyle/>
          <a:p>
            <a:r>
              <a:rPr lang="en-US" sz="3600" dirty="0">
                <a:uFillTx/>
              </a:rPr>
              <a:t>What are women like? </a:t>
            </a:r>
            <a:r>
              <a:rPr lang="en-US" sz="3600" dirty="0">
                <a:uFillTx/>
                <a:sym typeface="Wingdings" panose="05000000000000000000" pitchFamily="2" charset="2"/>
              </a:rPr>
              <a:t> </a:t>
            </a:r>
          </a:p>
          <a:p>
            <a:r>
              <a:rPr lang="en-US" sz="3600" dirty="0">
                <a:uFillTx/>
                <a:sym typeface="Wingdings" panose="05000000000000000000" pitchFamily="2" charset="2"/>
              </a:rPr>
              <a:t>Do they like to be told what to do? </a:t>
            </a:r>
          </a:p>
          <a:p>
            <a:r>
              <a:rPr lang="en-US" sz="3600" dirty="0">
                <a:uFillTx/>
                <a:sym typeface="Wingdings" panose="05000000000000000000" pitchFamily="2" charset="2"/>
              </a:rPr>
              <a:t>Ordered around? </a:t>
            </a:r>
          </a:p>
          <a:p>
            <a:r>
              <a:rPr lang="en-US" sz="3600" dirty="0">
                <a:uFillTx/>
                <a:sym typeface="Wingdings" panose="05000000000000000000" pitchFamily="2" charset="2"/>
              </a:rPr>
              <a:t>Listen to a MAN? (who is usually dumber than her)</a:t>
            </a:r>
          </a:p>
          <a:p>
            <a:r>
              <a:rPr lang="en-US" sz="3600" dirty="0">
                <a:uFillTx/>
                <a:sym typeface="Wingdings" panose="05000000000000000000" pitchFamily="2" charset="2"/>
              </a:rPr>
              <a:t>NO!! </a:t>
            </a:r>
            <a:r>
              <a:rPr lang="en-US" sz="3600" dirty="0">
                <a:uFillTx/>
              </a:rPr>
              <a:t>Head strong, stubborn, have their way of doing things, don't want to be told what to do!! </a:t>
            </a:r>
          </a:p>
          <a:p>
            <a:r>
              <a:rPr lang="en-US" sz="3600" dirty="0">
                <a:uFillTx/>
              </a:rPr>
              <a:t>St. Paul says, “</a:t>
            </a:r>
            <a:r>
              <a:rPr lang="en-US" sz="3600" dirty="0">
                <a:solidFill>
                  <a:srgbClr val="C00000"/>
                </a:solidFill>
                <a:uFillTx/>
              </a:rPr>
              <a:t>wives should submit to their husbands in everything” </a:t>
            </a:r>
          </a:p>
          <a:p>
            <a:r>
              <a:rPr lang="en-US" sz="3600" dirty="0">
                <a:uFillTx/>
              </a:rPr>
              <a:t>This is VERY hard for women! But it is their salvation… </a:t>
            </a:r>
          </a:p>
          <a:p>
            <a:pPr marL="0" indent="0">
              <a:buNone/>
            </a:pPr>
            <a:endParaRPr lang="en-US"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dirty="0">
                <a:uFillTx/>
              </a:rPr>
              <a:t>Remember this??</a:t>
            </a:r>
          </a:p>
        </p:txBody>
      </p:sp>
      <p:sp>
        <p:nvSpPr>
          <p:cNvPr id="5" name="Oval 4"/>
          <p:cNvSpPr>
            <a:spLocks/>
          </p:cNvSpPr>
          <p:nvPr/>
        </p:nvSpPr>
        <p:spPr>
          <a:xfrm>
            <a:off x="4447822" y="1524000"/>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extBox 5"/>
          <p:cNvSpPr txBox="1">
            <a:spLocks/>
          </p:cNvSpPr>
          <p:nvPr/>
        </p:nvSpPr>
        <p:spPr>
          <a:xfrm>
            <a:off x="4429449" y="2176077"/>
            <a:ext cx="2232320" cy="769441"/>
          </a:xfrm>
          <a:prstGeom prst="rect">
            <a:avLst/>
          </a:prstGeom>
          <a:noFill/>
        </p:spPr>
        <p:txBody>
          <a:bodyPr wrap="square" rtlCol="0">
            <a:spAutoFit/>
          </a:bodyPr>
          <a:lstStyle/>
          <a:p>
            <a:r>
              <a:rPr lang="en-US" sz="4400" dirty="0">
                <a:solidFill>
                  <a:srgbClr val="C00000"/>
                </a:solidFill>
                <a:uFillTx/>
              </a:rPr>
              <a:t>Husband</a:t>
            </a:r>
          </a:p>
        </p:txBody>
      </p:sp>
      <p:sp>
        <p:nvSpPr>
          <p:cNvPr id="7" name="Oval 6"/>
          <p:cNvSpPr>
            <a:spLocks/>
          </p:cNvSpPr>
          <p:nvPr/>
        </p:nvSpPr>
        <p:spPr>
          <a:xfrm>
            <a:off x="4484569" y="4284133"/>
            <a:ext cx="2195574" cy="2226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TextBox 7"/>
          <p:cNvSpPr txBox="1">
            <a:spLocks/>
          </p:cNvSpPr>
          <p:nvPr/>
        </p:nvSpPr>
        <p:spPr>
          <a:xfrm>
            <a:off x="4662312" y="5012865"/>
            <a:ext cx="1840088" cy="769441"/>
          </a:xfrm>
          <a:prstGeom prst="rect">
            <a:avLst/>
          </a:prstGeom>
          <a:noFill/>
        </p:spPr>
        <p:txBody>
          <a:bodyPr wrap="square" rtlCol="0">
            <a:spAutoFit/>
          </a:bodyPr>
          <a:lstStyle/>
          <a:p>
            <a:pPr algn="ctr"/>
            <a:r>
              <a:rPr lang="en-US" sz="4400" dirty="0">
                <a:solidFill>
                  <a:srgbClr val="C00000"/>
                </a:solidFill>
                <a:uFillTx/>
              </a:rPr>
              <a:t>Wife</a:t>
            </a:r>
          </a:p>
        </p:txBody>
      </p:sp>
      <p:sp>
        <p:nvSpPr>
          <p:cNvPr id="11" name="Curved Left Arrow 10"/>
          <p:cNvSpPr>
            <a:spLocks/>
          </p:cNvSpPr>
          <p:nvPr/>
        </p:nvSpPr>
        <p:spPr>
          <a:xfrm rot="11000080">
            <a:off x="2908999" y="2505045"/>
            <a:ext cx="1503498" cy="31547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uFillTx/>
            </a:endParaRPr>
          </a:p>
        </p:txBody>
      </p:sp>
      <p:sp>
        <p:nvSpPr>
          <p:cNvPr id="13" name="TextBox 12"/>
          <p:cNvSpPr txBox="1">
            <a:spLocks/>
          </p:cNvSpPr>
          <p:nvPr/>
        </p:nvSpPr>
        <p:spPr>
          <a:xfrm>
            <a:off x="678100" y="3115565"/>
            <a:ext cx="2336800" cy="2585323"/>
          </a:xfrm>
          <a:prstGeom prst="rect">
            <a:avLst/>
          </a:prstGeom>
          <a:noFill/>
        </p:spPr>
        <p:txBody>
          <a:bodyPr wrap="square" rtlCol="0">
            <a:spAutoFit/>
          </a:bodyPr>
          <a:lstStyle/>
          <a:p>
            <a:pPr marL="285750" indent="-285750">
              <a:buFontTx/>
              <a:buChar char="-"/>
            </a:pPr>
            <a:r>
              <a:rPr lang="en-US" sz="3600" dirty="0">
                <a:uFillTx/>
              </a:rPr>
              <a:t>Loves</a:t>
            </a:r>
          </a:p>
          <a:p>
            <a:pPr marL="285750" indent="-285750">
              <a:buFontTx/>
              <a:buChar char="-"/>
            </a:pPr>
            <a:r>
              <a:rPr lang="en-US" sz="3600" dirty="0">
                <a:uFillTx/>
              </a:rPr>
              <a:t>Respects</a:t>
            </a:r>
          </a:p>
          <a:p>
            <a:pPr marL="285750" indent="-285750">
              <a:buFontTx/>
              <a:buChar char="-"/>
            </a:pPr>
            <a:r>
              <a:rPr lang="en-US" sz="3600" dirty="0">
                <a:uFillTx/>
              </a:rPr>
              <a:t>Serves</a:t>
            </a:r>
          </a:p>
          <a:p>
            <a:pPr marL="285750" indent="-285750">
              <a:buFontTx/>
              <a:buChar char="-"/>
            </a:pPr>
            <a:r>
              <a:rPr lang="en-US" sz="3600" dirty="0">
                <a:uFillTx/>
              </a:rPr>
              <a:t>Obeys</a:t>
            </a:r>
          </a:p>
          <a:p>
            <a:pPr marL="285750" indent="-285750">
              <a:buFontTx/>
              <a:buChar char="-"/>
            </a:pPr>
            <a:endParaRPr lang="en-US" dirty="0">
              <a:uFillTx/>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0" y="0"/>
            <a:ext cx="12109622" cy="6124754"/>
          </a:xfrm>
          <a:prstGeom prst="rect">
            <a:avLst/>
          </a:prstGeom>
        </p:spPr>
        <p:txBody>
          <a:bodyPr wrap="square">
            <a:spAutoFit/>
          </a:bodyPr>
          <a:lstStyle/>
          <a:p>
            <a:r>
              <a:rPr lang="en-US" sz="2800" dirty="0">
                <a:solidFill>
                  <a:srgbClr val="1D2129"/>
                </a:solidFill>
                <a:uFillTx/>
                <a:latin typeface="Helvetica" panose="020B0604020202020204" pitchFamily="34" charset="0"/>
              </a:rPr>
              <a:t>“</a:t>
            </a:r>
            <a:r>
              <a:rPr lang="en-US" sz="2800" dirty="0">
                <a:uFillTx/>
              </a:rPr>
              <a:t>When we speak of the wife obeying the husband, we normally think of obedience in military or political terms: the husband giving orders, and the wife obeying them. But while this type of obedience may he appropriate in the army, it is ridiculous in the intimate relationship of marriage. The obedient wife does not wait for orders. Rather, she tries to discern her husband’s needs and feelings, and responds in love. When she sees her husband is weary, she encourages him to rest; when she sees him agitated, she soothes him; when he is ill, she nurses and comforts him; when he is happy and elated, she shares his joy. Yet such obedience should not be confined to the wife; the husband should be obedient in the same way. When she is weary, he should relieve her of her work; when she is sad, he should cherish her, holding her gently in his arms; when she is filled with good cheer, he should also share her good cheer. Thus a good marriage is not a matter of one partner obeying the other, but of both partners obeying each other.”</a:t>
            </a:r>
          </a:p>
          <a:p>
            <a:r>
              <a:rPr lang="en-US" sz="2800" dirty="0">
                <a:uFillTx/>
              </a:rPr>
              <a:t>- St John Chrysostom</a:t>
            </a:r>
            <a:endParaRPr lang="en-US" sz="3200" dirty="0">
              <a:solidFill>
                <a:srgbClr val="1D2129"/>
              </a:solidFill>
              <a:uFillTx/>
              <a:latin typeface="Helvetic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arriage certificate"/>
          <p:cNvPicPr>
            <a:picLocks noChangeAspect="1" noChangeArrowheads="1"/>
          </p:cNvPicPr>
          <p:nvPr/>
        </p:nvPicPr>
        <p:blipFill>
          <a:blip r:embed="rId3"/>
          <a:srcRect/>
          <a:stretch>
            <a:fillRect/>
          </a:stretch>
        </p:blipFill>
        <p:spPr bwMode="auto">
          <a:xfrm>
            <a:off x="2668365" y="1417607"/>
            <a:ext cx="6855269" cy="5295427"/>
          </a:xfrm>
          <a:prstGeom prst="rect">
            <a:avLst/>
          </a:prstGeom>
          <a:noFill/>
        </p:spPr>
      </p:pic>
      <p:sp>
        <p:nvSpPr>
          <p:cNvPr id="3" name="Rectangle 2"/>
          <p:cNvSpPr>
            <a:spLocks/>
          </p:cNvSpPr>
          <p:nvPr/>
        </p:nvSpPr>
        <p:spPr>
          <a:xfrm>
            <a:off x="530217" y="234176"/>
            <a:ext cx="11661783"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rPr>
              <a:t>But isn’t marriage just a piece of paper?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953103" cy="634313"/>
          </a:xfrm>
        </p:spPr>
        <p:txBody>
          <a:bodyPr>
            <a:normAutofit fontScale="90000"/>
          </a:bodyPr>
          <a:lstStyle/>
          <a:p>
            <a:r>
              <a:rPr lang="en-US" dirty="0">
                <a:uFillTx/>
              </a:rPr>
              <a:t>“For the Life of the World” by Alexander </a:t>
            </a:r>
            <a:r>
              <a:rPr lang="en-US" dirty="0" err="1">
                <a:uFillTx/>
              </a:rPr>
              <a:t>Schmemann</a:t>
            </a:r>
            <a:endParaRPr lang="en-US" dirty="0">
              <a:uFillTx/>
            </a:endParaRPr>
          </a:p>
        </p:txBody>
      </p:sp>
      <p:sp>
        <p:nvSpPr>
          <p:cNvPr id="3" name="Content Placeholder 2"/>
          <p:cNvSpPr>
            <a:spLocks noGrp="1"/>
          </p:cNvSpPr>
          <p:nvPr>
            <p:ph idx="1"/>
          </p:nvPr>
        </p:nvSpPr>
        <p:spPr>
          <a:xfrm>
            <a:off x="0" y="807308"/>
            <a:ext cx="12192000" cy="6050692"/>
          </a:xfrm>
        </p:spPr>
        <p:txBody>
          <a:bodyPr>
            <a:normAutofit fontScale="92500" lnSpcReduction="20000"/>
          </a:bodyPr>
          <a:lstStyle/>
          <a:p>
            <a:pPr marL="0" indent="0">
              <a:buNone/>
            </a:pPr>
            <a:r>
              <a:rPr lang="en-US" sz="3000" dirty="0">
                <a:solidFill>
                  <a:schemeClr val="tx1">
                    <a:lumMod val="50000"/>
                    <a:lumOff val="50000"/>
                  </a:schemeClr>
                </a:solidFill>
                <a:uFillTx/>
              </a:rPr>
              <a:t>A marriage which does not constantly crucify its own selfishness and self-sufficiency, which does not ‘die to itself’ that it may point beyond itself, is not a Christian marriage. The real sin of marriage today is not adultery or lack of ‘adjustment’ or ‘mental cruelty.’ It is the idolization of the family itself, the refusal to understand marriage as directed toward the Kingdom of God. This is expressed in the sentiment that one would ‘do anything’ for his family, even steal. The family has here ceased to be for the glory of God; it has ceased to be a sacramental entrance into his presence. It is not the lack of respect for the family, it is the idolization of the family that breaks the modern family so easily, making divorce its almost natural shadow. </a:t>
            </a:r>
            <a:r>
              <a:rPr lang="en-US" sz="3000" b="1" dirty="0">
                <a:solidFill>
                  <a:srgbClr val="FF0000"/>
                </a:solidFill>
                <a:uFillTx/>
              </a:rPr>
              <a:t>It is the identification of marriage with happiness and the refusal to accept the cross in it. In a Christian marriage, in fact, three are married; and the united loyalty of the two toward the third, who is God, keeps the two in an active unity with each other as well as with God. Yet it is the presence of God which is the death of the marriage as something only ‘natural.’ It is the cross of Christ that brings the self-sufficiency of nature to its end. But ‘by the cross, joy entered the whole world.’ Its presence is thus the real joy of marriage. It is the joyful certitude that the marriage vow, in the perspective of the eternal Kingdom, is not taken ‘until death parts,’ but until death unites us completely.</a:t>
            </a:r>
          </a:p>
          <a:p>
            <a:endParaRPr lang="en-US" dirty="0">
              <a:uFillTx/>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2DD7FA-1B02-4EB0-A5C5-F448EAB57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089" y="-60473"/>
            <a:ext cx="5544030" cy="679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xx.fbcdn.net/v/t1.0-9/13043612_1113264932050798_918441901004628832_n.jpg?oh=8282ac7c5bd10620630123f7b683db4a&amp;oe=584D7BFA"/>
          <p:cNvPicPr>
            <a:picLocks noChangeAspect="1" noChangeArrowheads="1"/>
          </p:cNvPicPr>
          <p:nvPr/>
        </p:nvPicPr>
        <p:blipFill rotWithShape="1">
          <a:blip r:embed="rId2"/>
          <a:srcRect b="44546"/>
          <a:stretch/>
        </p:blipFill>
        <p:spPr bwMode="auto">
          <a:xfrm>
            <a:off x="1831274" y="922590"/>
            <a:ext cx="8529450" cy="4511325"/>
          </a:xfrm>
          <a:prstGeom prst="rect">
            <a:avLst/>
          </a:prstGeom>
          <a:noFill/>
        </p:spPr>
      </p:pic>
      <p:sp>
        <p:nvSpPr>
          <p:cNvPr id="5" name="Title 1">
            <a:extLst>
              <a:ext uri="{FF2B5EF4-FFF2-40B4-BE49-F238E27FC236}">
                <a16:creationId xmlns:a16="http://schemas.microsoft.com/office/drawing/2014/main" id="{4A36DE81-D0B3-4DEE-BBCB-EF84C0285E6A}"/>
              </a:ext>
            </a:extLst>
          </p:cNvPr>
          <p:cNvSpPr>
            <a:spLocks noGrp="1"/>
          </p:cNvSpPr>
          <p:nvPr>
            <p:ph type="title"/>
          </p:nvPr>
        </p:nvSpPr>
        <p:spPr>
          <a:xfrm>
            <a:off x="4491017" y="100646"/>
            <a:ext cx="3209965" cy="821944"/>
          </a:xfrm>
        </p:spPr>
        <p:txBody>
          <a:bodyPr>
            <a:normAutofit/>
          </a:bodyPr>
          <a:lstStyle/>
          <a:p>
            <a:r>
              <a:rPr lang="en-US" sz="4000" b="1" i="1" dirty="0">
                <a:solidFill>
                  <a:srgbClr val="FF0000"/>
                </a:solidFill>
              </a:rPr>
              <a:t>Ever do this??</a:t>
            </a:r>
          </a:p>
        </p:txBody>
      </p:sp>
      <p:sp>
        <p:nvSpPr>
          <p:cNvPr id="6" name="TextBox 5">
            <a:extLst>
              <a:ext uri="{FF2B5EF4-FFF2-40B4-BE49-F238E27FC236}">
                <a16:creationId xmlns:a16="http://schemas.microsoft.com/office/drawing/2014/main" id="{0B8F7048-3062-429B-A1DD-5E640ACBC594}"/>
              </a:ext>
            </a:extLst>
          </p:cNvPr>
          <p:cNvSpPr txBox="1">
            <a:spLocks/>
          </p:cNvSpPr>
          <p:nvPr/>
        </p:nvSpPr>
        <p:spPr>
          <a:xfrm>
            <a:off x="468352" y="5433915"/>
            <a:ext cx="11723648" cy="1430648"/>
          </a:xfrm>
          <a:prstGeom prst="rect">
            <a:avLst/>
          </a:prstGeom>
          <a:noFill/>
        </p:spPr>
        <p:txBody>
          <a:bodyPr wrap="square" rtlCol="0">
            <a:spAutoFit/>
          </a:bodyPr>
          <a:lstStyle/>
          <a:p>
            <a:pPr defTabSz="685505">
              <a:defRPr/>
            </a:pPr>
            <a:r>
              <a:rPr lang="en-US" sz="2174" dirty="0">
                <a:solidFill>
                  <a:srgbClr val="000000"/>
                </a:solidFill>
                <a:latin typeface="Calibri" panose="020F0502020204030204"/>
                <a:cs typeface="Times New Roman"/>
                <a:sym typeface="Times New Roman"/>
              </a:rPr>
              <a:t>From Burning Man: A sculpture of two adults after a disagreement, sitting with their backs to each other. Yet, the inner child in both of them simply wants to connect. Age brings pride and resentment we hold onto when we have conflicts with others. The forgiving, free spirit of children is our true nature. </a:t>
            </a:r>
          </a:p>
        </p:txBody>
      </p:sp>
    </p:spTree>
    <p:extLst>
      <p:ext uri="{BB962C8B-B14F-4D97-AF65-F5344CB8AC3E}">
        <p14:creationId xmlns:p14="http://schemas.microsoft.com/office/powerpoint/2010/main" val="185439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xx.fbcdn.net/v/t1.0-9/13043612_1113264932050798_918441901004628832_n.jpg?oh=8282ac7c5bd10620630123f7b683db4a&amp;oe=584D7BFA"/>
          <p:cNvPicPr>
            <a:picLocks noChangeAspect="1" noChangeArrowheads="1"/>
          </p:cNvPicPr>
          <p:nvPr/>
        </p:nvPicPr>
        <p:blipFill rotWithShape="1">
          <a:blip r:embed="rId2"/>
          <a:srcRect b="44546"/>
          <a:stretch/>
        </p:blipFill>
        <p:spPr bwMode="auto">
          <a:xfrm>
            <a:off x="1831274" y="922590"/>
            <a:ext cx="8529450" cy="4511325"/>
          </a:xfrm>
          <a:prstGeom prst="rect">
            <a:avLst/>
          </a:prstGeom>
          <a:noFill/>
        </p:spPr>
      </p:pic>
      <p:sp>
        <p:nvSpPr>
          <p:cNvPr id="2" name="TextBox 1"/>
          <p:cNvSpPr txBox="1">
            <a:spLocks/>
          </p:cNvSpPr>
          <p:nvPr/>
        </p:nvSpPr>
        <p:spPr>
          <a:xfrm>
            <a:off x="1741753" y="5433915"/>
            <a:ext cx="8946628" cy="1323439"/>
          </a:xfrm>
          <a:prstGeom prst="rect">
            <a:avLst/>
          </a:prstGeom>
          <a:noFill/>
        </p:spPr>
        <p:txBody>
          <a:bodyPr wrap="square" rtlCol="0">
            <a:spAutoFit/>
          </a:bodyPr>
          <a:lstStyle/>
          <a:p>
            <a:pPr algn="ctr" defTabSz="685505">
              <a:defRPr/>
            </a:pPr>
            <a:r>
              <a:rPr lang="en-US" sz="2800" i="1" dirty="0">
                <a:solidFill>
                  <a:srgbClr val="001320"/>
                </a:solidFill>
                <a:latin typeface="Roboto" panose="02000000000000000000" pitchFamily="2" charset="0"/>
              </a:rPr>
              <a:t>“Truly I tell you, unless you change and become like little children, you will never enter the kingdom of heaven.”</a:t>
            </a:r>
          </a:p>
          <a:p>
            <a:pPr algn="ctr" defTabSz="685505">
              <a:defRPr/>
            </a:pPr>
            <a:r>
              <a:rPr lang="en-US" sz="2400" dirty="0">
                <a:solidFill>
                  <a:srgbClr val="001320"/>
                </a:solidFill>
                <a:latin typeface="Roboto" panose="02000000000000000000" pitchFamily="2" charset="0"/>
              </a:rPr>
              <a:t>--Jesus</a:t>
            </a:r>
            <a:endParaRPr lang="en-US" sz="2400" dirty="0">
              <a:solidFill>
                <a:srgbClr val="000000"/>
              </a:solidFill>
              <a:latin typeface="Calibri" panose="020F0502020204030204"/>
              <a:cs typeface="Times New Roman"/>
              <a:sym typeface="Times New Roman"/>
            </a:endParaRPr>
          </a:p>
        </p:txBody>
      </p:sp>
      <p:sp>
        <p:nvSpPr>
          <p:cNvPr id="5" name="Title 1">
            <a:extLst>
              <a:ext uri="{FF2B5EF4-FFF2-40B4-BE49-F238E27FC236}">
                <a16:creationId xmlns:a16="http://schemas.microsoft.com/office/drawing/2014/main" id="{4A36DE81-D0B3-4DEE-BBCB-EF84C0285E6A}"/>
              </a:ext>
            </a:extLst>
          </p:cNvPr>
          <p:cNvSpPr>
            <a:spLocks noGrp="1"/>
          </p:cNvSpPr>
          <p:nvPr>
            <p:ph type="title"/>
          </p:nvPr>
        </p:nvSpPr>
        <p:spPr>
          <a:xfrm>
            <a:off x="4491017" y="100646"/>
            <a:ext cx="3209965" cy="821944"/>
          </a:xfrm>
        </p:spPr>
        <p:txBody>
          <a:bodyPr>
            <a:normAutofit/>
          </a:bodyPr>
          <a:lstStyle/>
          <a:p>
            <a:r>
              <a:rPr lang="en-US" sz="4000" b="1" i="1" dirty="0">
                <a:solidFill>
                  <a:srgbClr val="FF0000"/>
                </a:solidFill>
              </a:rPr>
              <a:t>Ever do this??</a:t>
            </a:r>
          </a:p>
        </p:txBody>
      </p:sp>
    </p:spTree>
    <p:extLst>
      <p:ext uri="{BB962C8B-B14F-4D97-AF65-F5344CB8AC3E}">
        <p14:creationId xmlns:p14="http://schemas.microsoft.com/office/powerpoint/2010/main" val="364518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 person, text that says '&quot;God's grace always assists a struggler, but this does not mean that a struggler is always in the position of a victor. What is important is not victory or the position of a victor, but rather the labor of striving towards God and devotion to Him. Though a man may be found in a weak state, that does not at all mean that he has been abandoned by God.&quot; St Fohn Maximov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479" y="-74231"/>
            <a:ext cx="6031041" cy="693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249665" cy="6858000"/>
          </a:xfrm>
        </p:spPr>
        <p:txBody>
          <a:bodyPr>
            <a:noAutofit/>
          </a:bodyPr>
          <a:lstStyle/>
          <a:p>
            <a:pPr marL="0" indent="0">
              <a:buNone/>
            </a:pPr>
            <a:r>
              <a:rPr lang="en-US" sz="3600" i="1" dirty="0"/>
              <a:t>When you see difficulties in your marriage, when you see that you're making no progress in your spiritual life, don't despair. ..Lift up your heart to God…It is an adulteration of marriage for us to think that it is a road to happiness, as if it were a denial of the cross. The joy of marriage is for husband and wife to put their shoulders to the wheel and together go forward on the uphill road of life. "You haven't suffered? Then you haven't loved", says a certain poet. Only those who suffer can really love. And that's why sadness is a necessary feature of marriage. "Marriage", in the words of an ancient philosopher, "is a world made beautiful by hope, and strengthened by misfortune". Just as steel is fashioned in a furnace, just so is a person proved in marriage, in the fire of difficulties...Marriage, then, is a journey through sorrows and joys….</a:t>
            </a:r>
          </a:p>
        </p:txBody>
      </p:sp>
    </p:spTree>
    <p:extLst>
      <p:ext uri="{BB962C8B-B14F-4D97-AF65-F5344CB8AC3E}">
        <p14:creationId xmlns:p14="http://schemas.microsoft.com/office/powerpoint/2010/main" val="276376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249665" cy="6858000"/>
          </a:xfrm>
        </p:spPr>
        <p:txBody>
          <a:bodyPr>
            <a:normAutofit fontScale="92500"/>
          </a:bodyPr>
          <a:lstStyle/>
          <a:p>
            <a:pPr marL="0" indent="0">
              <a:buNone/>
            </a:pPr>
            <a:r>
              <a:rPr lang="en-US" sz="3600" dirty="0"/>
              <a:t>…when the sorrows seem overwhelming, then you should remember that God is with you. He will take up your cross. It was he who placed the crown of marriage on your head...Second, marriage is a journey of love. </a:t>
            </a:r>
            <a:r>
              <a:rPr lang="en-US" sz="3600" i="1" u="sng" dirty="0"/>
              <a:t>It is the creation of a new human being</a:t>
            </a:r>
            <a:r>
              <a:rPr lang="en-US" sz="3600" dirty="0"/>
              <a:t>, a new person, for, as the Gospel says, "the two will be as one flesh." God unites two people, and makes them one. From this union of two people, who agree to synchronize their footsteps and harmonize the beating of their hearts, a new human being emerges. Through such profound and spontaneous love, the one becomes a presence, a living reality, in the heart of the other. "I am married" means that I cannot live a single day, even a few moments, without the companion of my life. My husband, my wife, is a part of my being, of my flesh, of my soul. He or she complements me.  He or she is the thought of my mind. He or she is the reason for which my heart beats. </a:t>
            </a:r>
            <a:r>
              <a:rPr lang="en-US" sz="3600" i="1" dirty="0"/>
              <a:t>- Elder </a:t>
            </a:r>
            <a:r>
              <a:rPr lang="en-US" sz="3600" i="1" dirty="0" err="1"/>
              <a:t>Aimilianos</a:t>
            </a:r>
            <a:r>
              <a:rPr lang="en-US" sz="3600" i="1" dirty="0"/>
              <a:t> of </a:t>
            </a:r>
            <a:r>
              <a:rPr lang="en-US" sz="3600" i="1" dirty="0" err="1"/>
              <a:t>Simonopetra</a:t>
            </a:r>
            <a:endParaRPr lang="en-US" sz="3600" i="1" dirty="0"/>
          </a:p>
          <a:p>
            <a:endParaRPr lang="en-US" dirty="0"/>
          </a:p>
        </p:txBody>
      </p:sp>
    </p:spTree>
    <p:extLst>
      <p:ext uri="{BB962C8B-B14F-4D97-AF65-F5344CB8AC3E}">
        <p14:creationId xmlns:p14="http://schemas.microsoft.com/office/powerpoint/2010/main" val="1810536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8606" y="90616"/>
            <a:ext cx="7183394" cy="6767384"/>
          </a:xfrm>
        </p:spPr>
        <p:txBody>
          <a:bodyPr>
            <a:noAutofit/>
          </a:bodyPr>
          <a:lstStyle/>
          <a:p>
            <a:pPr marL="0" indent="0">
              <a:buNone/>
            </a:pPr>
            <a:r>
              <a:rPr lang="en-US" sz="3400" dirty="0">
                <a:uFillTx/>
              </a:rPr>
              <a:t>“Imagine that the world is a circle, that God is the center, and that the radii are the different ways human beings live. When those who wish to come closer to God walk towards the center of the circle, they come closer to one another at the same time as to God. The closer they come to God, the closer they come to one another. And the closer they come to one another, the closer they come to God.”</a:t>
            </a:r>
            <a:br>
              <a:rPr lang="en-US" sz="3400" dirty="0">
                <a:uFillTx/>
              </a:rPr>
            </a:br>
            <a:endParaRPr lang="en-US" sz="3400" dirty="0">
              <a:uFillTx/>
            </a:endParaRPr>
          </a:p>
          <a:p>
            <a:pPr marL="0" indent="0">
              <a:buNone/>
            </a:pPr>
            <a:r>
              <a:rPr lang="en-US" sz="3400" dirty="0">
                <a:uFillTx/>
              </a:rPr>
              <a:t>--Abba </a:t>
            </a:r>
            <a:r>
              <a:rPr lang="en-US" sz="3400" dirty="0" err="1">
                <a:uFillTx/>
              </a:rPr>
              <a:t>Dorotheos</a:t>
            </a:r>
            <a:r>
              <a:rPr lang="en-US" sz="3400" dirty="0">
                <a:uFillTx/>
              </a:rPr>
              <a:t> of Gaza (6th century)</a:t>
            </a:r>
          </a:p>
        </p:txBody>
      </p:sp>
      <p:graphicFrame>
        <p:nvGraphicFramePr>
          <p:cNvPr id="4" name="Diagram 3">
            <a:extLst>
              <a:ext uri="{FF2B5EF4-FFF2-40B4-BE49-F238E27FC236}">
                <a16:creationId xmlns:a16="http://schemas.microsoft.com/office/drawing/2014/main" id="{AAAF3B2C-36E4-4C71-A618-3CB31FB74D28}"/>
              </a:ext>
            </a:extLst>
          </p:cNvPr>
          <p:cNvGraphicFramePr/>
          <p:nvPr>
            <p:extLst>
              <p:ext uri="{D42A27DB-BD31-4B8C-83A1-F6EECF244321}">
                <p14:modId xmlns:p14="http://schemas.microsoft.com/office/powerpoint/2010/main" val="1652258837"/>
              </p:ext>
            </p:extLst>
          </p:nvPr>
        </p:nvGraphicFramePr>
        <p:xfrm>
          <a:off x="635821" y="1383545"/>
          <a:ext cx="3805880" cy="391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840" y="275660"/>
            <a:ext cx="5931159" cy="6582339"/>
          </a:xfrm>
        </p:spPr>
        <p:txBody>
          <a:bodyPr>
            <a:normAutofit/>
          </a:bodyPr>
          <a:lstStyle/>
          <a:p>
            <a:r>
              <a:rPr lang="en-US" dirty="0">
                <a:uFillTx/>
              </a:rPr>
              <a:t>- All this sounds very difficult to do!! </a:t>
            </a:r>
            <a:br>
              <a:rPr lang="en-US" dirty="0">
                <a:uFillTx/>
              </a:rPr>
            </a:br>
            <a:br>
              <a:rPr lang="en-US" dirty="0">
                <a:uFillTx/>
              </a:rPr>
            </a:br>
            <a:r>
              <a:rPr lang="en-US" dirty="0">
                <a:uFillTx/>
              </a:rPr>
              <a:t>- It doesn’t sound like it’s even </a:t>
            </a:r>
            <a:r>
              <a:rPr lang="en-US">
                <a:uFillTx/>
              </a:rPr>
              <a:t>humanly possible! </a:t>
            </a:r>
            <a:br>
              <a:rPr lang="en-US" dirty="0">
                <a:uFillTx/>
              </a:rPr>
            </a:br>
            <a:br>
              <a:rPr lang="en-US" dirty="0">
                <a:uFillTx/>
              </a:rPr>
            </a:br>
            <a:r>
              <a:rPr lang="en-US" dirty="0">
                <a:uFillTx/>
              </a:rPr>
              <a:t>- How do we do all this?? </a:t>
            </a:r>
            <a:br>
              <a:rPr lang="en-US" dirty="0">
                <a:uFillTx/>
              </a:rPr>
            </a:br>
            <a:endParaRPr lang="en-US" dirty="0">
              <a:uFillTx/>
            </a:endParaRPr>
          </a:p>
        </p:txBody>
      </p:sp>
      <p:pic>
        <p:nvPicPr>
          <p:cNvPr id="1026" name="Picture 2" descr="https://scontent.xx.fbcdn.net/v/t1.0-9/14992019_10154664351363426_4610263319494554449_n.jpg?oh=ca2862b4cfd6f33c0ccf1ad12b68bb03&amp;oe=588CFB94"/>
          <p:cNvPicPr>
            <a:picLocks noChangeAspect="1" noChangeArrowheads="1"/>
          </p:cNvPicPr>
          <p:nvPr/>
        </p:nvPicPr>
        <p:blipFill>
          <a:blip r:embed="rId2"/>
          <a:srcRect/>
          <a:stretch>
            <a:fillRect/>
          </a:stretch>
        </p:blipFill>
        <p:spPr bwMode="auto">
          <a:xfrm>
            <a:off x="0" y="0"/>
            <a:ext cx="5878286" cy="5891988"/>
          </a:xfrm>
          <a:prstGeom prst="rect">
            <a:avLst/>
          </a:prstGeom>
          <a:noFill/>
        </p:spPr>
      </p:pic>
      <p:sp>
        <p:nvSpPr>
          <p:cNvPr id="4" name="Rectangle 3"/>
          <p:cNvSpPr>
            <a:spLocks/>
          </p:cNvSpPr>
          <p:nvPr/>
        </p:nvSpPr>
        <p:spPr>
          <a:xfrm>
            <a:off x="805122" y="5842337"/>
            <a:ext cx="11386878" cy="1015663"/>
          </a:xfrm>
          <a:prstGeom prst="rect">
            <a:avLst/>
          </a:prstGeom>
          <a:noFill/>
        </p:spPr>
        <p:txBody>
          <a:bodyPr wrap="square" lIns="91440" tIns="45720" rIns="91440" bIns="45720">
            <a:spAutoFit/>
          </a:bodyPr>
          <a:lstStyle/>
          <a:p>
            <a:pPr algn="ctr"/>
            <a:r>
              <a:rPr lang="en-US" sz="60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rPr>
              <a:t>You don’t… topic of the next talk!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8606" y="90616"/>
            <a:ext cx="7183394" cy="6767384"/>
          </a:xfrm>
        </p:spPr>
        <p:txBody>
          <a:bodyPr>
            <a:noAutofit/>
          </a:bodyPr>
          <a:lstStyle/>
          <a:p>
            <a:pPr marL="0" indent="0">
              <a:buNone/>
            </a:pPr>
            <a:r>
              <a:rPr lang="en-US" sz="3400" dirty="0">
                <a:uFillTx/>
              </a:rPr>
              <a:t>“Imagine that the world is a circle, that God is the center, and that the radii are the different ways human beings live. When those who wish to come closer to God walk towards the center of the circle, they come closer to one another at the same time as to God. The closer they come to God, the closer they come to one another. And the closer they come to one another, the closer they come to God.”</a:t>
            </a:r>
            <a:br>
              <a:rPr lang="en-US" sz="3400" dirty="0">
                <a:uFillTx/>
              </a:rPr>
            </a:br>
            <a:endParaRPr lang="en-US" sz="3400" dirty="0">
              <a:uFillTx/>
            </a:endParaRPr>
          </a:p>
          <a:p>
            <a:pPr marL="0" indent="0">
              <a:buNone/>
            </a:pPr>
            <a:r>
              <a:rPr lang="en-US" sz="3400" dirty="0">
                <a:uFillTx/>
              </a:rPr>
              <a:t>--Abba </a:t>
            </a:r>
            <a:r>
              <a:rPr lang="en-US" sz="3400" dirty="0" err="1">
                <a:uFillTx/>
              </a:rPr>
              <a:t>Dorotheos</a:t>
            </a:r>
            <a:r>
              <a:rPr lang="en-US" sz="3400" dirty="0">
                <a:uFillTx/>
              </a:rPr>
              <a:t> of Gaza (6th century)</a:t>
            </a:r>
          </a:p>
        </p:txBody>
      </p:sp>
      <p:pic>
        <p:nvPicPr>
          <p:cNvPr id="1026" name="Picture 2" descr="Image may contain: 1 person, beard and text"/>
          <p:cNvPicPr>
            <a:picLocks noChangeAspect="1" noChangeArrowheads="1"/>
          </p:cNvPicPr>
          <p:nvPr/>
        </p:nvPicPr>
        <p:blipFill>
          <a:blip r:embed="rId2" cstate="print"/>
          <a:srcRect/>
          <a:stretch>
            <a:fillRect/>
          </a:stretch>
        </p:blipFill>
        <p:spPr bwMode="auto">
          <a:xfrm>
            <a:off x="0" y="-334537"/>
            <a:ext cx="4852211" cy="6858000"/>
          </a:xfrm>
          <a:prstGeom prst="rect">
            <a:avLst/>
          </a:prstGeom>
          <a:noFill/>
        </p:spPr>
      </p:pic>
    </p:spTree>
    <p:extLst>
      <p:ext uri="{BB962C8B-B14F-4D97-AF65-F5344CB8AC3E}">
        <p14:creationId xmlns:p14="http://schemas.microsoft.com/office/powerpoint/2010/main" val="125556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5966" cy="648511"/>
          </a:xfrm>
        </p:spPr>
        <p:txBody>
          <a:bodyPr>
            <a:normAutofit fontScale="90000"/>
          </a:bodyPr>
          <a:lstStyle/>
          <a:p>
            <a:r>
              <a:rPr lang="en-US" dirty="0">
                <a:uFillTx/>
              </a:rPr>
              <a:t>Bit about me…</a:t>
            </a:r>
          </a:p>
        </p:txBody>
      </p:sp>
      <p:sp>
        <p:nvSpPr>
          <p:cNvPr id="7" name="Content Placeholder 5"/>
          <p:cNvSpPr txBox="1">
            <a:spLocks/>
          </p:cNvSpPr>
          <p:nvPr/>
        </p:nvSpPr>
        <p:spPr>
          <a:xfrm>
            <a:off x="7212564" y="480592"/>
            <a:ext cx="3872204" cy="465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marL="0" indent="0" algn="ctr">
              <a:buNone/>
            </a:pPr>
            <a:r>
              <a:rPr lang="en-US" sz="4800" dirty="0">
                <a:solidFill>
                  <a:srgbClr val="C00000"/>
                </a:solidFill>
                <a:uFillTx/>
              </a:rPr>
              <a:t>I’m a professor at USC</a:t>
            </a:r>
          </a:p>
          <a:p>
            <a:pPr marL="0" indent="0" algn="ctr">
              <a:buNone/>
            </a:pPr>
            <a:endParaRPr lang="en-US" sz="4400" dirty="0">
              <a:solidFill>
                <a:srgbClr val="C00000"/>
              </a:solidFill>
              <a:uFillTx/>
            </a:endParaRPr>
          </a:p>
          <a:p>
            <a:pPr marL="0" indent="0" algn="ctr">
              <a:buNone/>
            </a:pPr>
            <a:r>
              <a:rPr lang="en-US" sz="4400" i="1" dirty="0">
                <a:solidFill>
                  <a:srgbClr val="C00000"/>
                </a:solidFill>
                <a:uFillTx/>
              </a:rPr>
              <a:t>FIGHT ON! </a:t>
            </a:r>
            <a:r>
              <a:rPr lang="en-US" sz="4400" i="1" dirty="0">
                <a:solidFill>
                  <a:srgbClr val="C00000"/>
                </a:solidFill>
                <a:uFillTx/>
                <a:sym typeface="Wingdings" panose="05000000000000000000" pitchFamily="2" charset="2"/>
              </a:rPr>
              <a:t></a:t>
            </a:r>
            <a:endParaRPr lang="en-US" sz="4400" i="1" dirty="0">
              <a:solidFill>
                <a:srgbClr val="C00000"/>
              </a:solidFill>
              <a:uFillTx/>
            </a:endParaRPr>
          </a:p>
        </p:txBody>
      </p:sp>
      <p:pic>
        <p:nvPicPr>
          <p:cNvPr id="7170" name="Picture 2" descr="Image result for usc trojan"/>
          <p:cNvPicPr>
            <a:picLocks noChangeAspect="1" noChangeArrowheads="1"/>
          </p:cNvPicPr>
          <p:nvPr/>
        </p:nvPicPr>
        <p:blipFill rotWithShape="1">
          <a:blip r:embed="rId2"/>
          <a:srcRect l="18708" r="15486"/>
          <a:stretch/>
        </p:blipFill>
        <p:spPr bwMode="auto">
          <a:xfrm>
            <a:off x="6587411" y="3857624"/>
            <a:ext cx="5327779" cy="3000376"/>
          </a:xfrm>
          <a:prstGeom prst="rect">
            <a:avLst/>
          </a:prstGeom>
          <a:noFill/>
        </p:spPr>
      </p:pic>
      <p:pic>
        <p:nvPicPr>
          <p:cNvPr id="1026" name="56FC03EA-8F44-4851-BA09-4EE903B17A0A" descr="IMG_3078.jpg">
            <a:extLst>
              <a:ext uri="{FF2B5EF4-FFF2-40B4-BE49-F238E27FC236}">
                <a16:creationId xmlns:a16="http://schemas.microsoft.com/office/drawing/2014/main" id="{3F86EFCD-8438-4047-832E-51052CFB60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3878"/>
            <a:ext cx="5313782" cy="61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fbcdn-sphotos-e-a.akamaihd.net/hphotos-ak-xfa1/v/t1.0-9/13178864_1161903430509776_5223204051050493132_n.jpg?oh=c4ac01a38fe3eec891fc36b702035c53&amp;oe=5842CE1C&amp;__gda__=1481487767_f4b3fc14152863ce189a58c021f54856"/>
          <p:cNvPicPr>
            <a:picLocks noGrp="1" noChangeAspect="1" noChangeArrowheads="1"/>
          </p:cNvPicPr>
          <p:nvPr>
            <p:ph idx="1"/>
          </p:nvPr>
        </p:nvPicPr>
        <p:blipFill>
          <a:blip r:embed="rId2"/>
          <a:srcRect/>
          <a:stretch>
            <a:fillRect/>
          </a:stretch>
        </p:blipFill>
        <p:spPr bwMode="auto">
          <a:xfrm>
            <a:off x="101149" y="65902"/>
            <a:ext cx="5715644" cy="5715644"/>
          </a:xfrm>
          <a:prstGeom prst="rect">
            <a:avLst/>
          </a:prstGeom>
          <a:noFill/>
        </p:spPr>
      </p:pic>
      <p:sp>
        <p:nvSpPr>
          <p:cNvPr id="2" name="Rectangle 1"/>
          <p:cNvSpPr>
            <a:spLocks/>
          </p:cNvSpPr>
          <p:nvPr/>
        </p:nvSpPr>
        <p:spPr>
          <a:xfrm>
            <a:off x="5914768" y="65902"/>
            <a:ext cx="6194854" cy="6494085"/>
          </a:xfrm>
          <a:prstGeom prst="rect">
            <a:avLst/>
          </a:prstGeom>
        </p:spPr>
        <p:txBody>
          <a:bodyPr wrap="square">
            <a:spAutoFit/>
          </a:bodyPr>
          <a:lstStyle/>
          <a:p>
            <a:r>
              <a:rPr lang="en-US" sz="3200" dirty="0">
                <a:solidFill>
                  <a:srgbClr val="1D2129"/>
                </a:solidFill>
                <a:uFillTx/>
                <a:latin typeface="Helvetica" panose="020B0604020202020204" pitchFamily="34" charset="0"/>
              </a:rPr>
              <a:t>“If a man and a woman marry to satisfy their sexual appetites, or to further the material aims of themselves or their families, then the union is unlikely to bring blessings. But if a man and a woman marry in order to be companions on the journey through earth to heaven, then their union will bring great joy to themselves and to others.”</a:t>
            </a:r>
          </a:p>
          <a:p>
            <a:r>
              <a:rPr lang="en-US" sz="3200">
                <a:solidFill>
                  <a:srgbClr val="1D2129"/>
                </a:solidFill>
                <a:uFillTx/>
                <a:latin typeface="Helvetica" panose="020B0604020202020204" pitchFamily="34" charset="0"/>
              </a:rPr>
              <a:t>--St</a:t>
            </a:r>
            <a:r>
              <a:rPr lang="en-US" sz="3200" dirty="0">
                <a:solidFill>
                  <a:srgbClr val="1D2129"/>
                </a:solidFill>
                <a:uFillTx/>
                <a:latin typeface="Helvetica" panose="020B0604020202020204" pitchFamily="34" charset="0"/>
              </a:rPr>
              <a:t>. John Chrysostom, from “On Living Simply”</a:t>
            </a:r>
            <a:endParaRPr lang="en-US" sz="3200" b="0" i="0" dirty="0">
              <a:solidFill>
                <a:srgbClr val="1D2129"/>
              </a:solidFill>
              <a:effectLst/>
              <a:uFillTx/>
              <a:latin typeface="Helvetica"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1981200" y="274638"/>
            <a:ext cx="4033838" cy="1143000"/>
          </a:xfrm>
          <a:noFill/>
        </p:spPr>
        <p:txBody>
          <a:bodyPr vert="horz" wrap="square" lIns="91440" tIns="45720" rIns="91440" bIns="45720" numCol="1" rtlCol="0" anchor="t" anchorCtr="0" compatLnSpc="1">
            <a:prstTxWarp prst="textNoShape">
              <a:avLst/>
            </a:prstTxWarp>
            <a:normAutofit/>
          </a:bodyPr>
          <a:lstStyle/>
          <a:p>
            <a:r>
              <a:rPr lang="en-US" altLang="en-US">
                <a:uFillTx/>
              </a:rPr>
              <a:t>Little about me…</a:t>
            </a:r>
          </a:p>
        </p:txBody>
      </p:sp>
      <p:pic>
        <p:nvPicPr>
          <p:cNvPr id="105474" name="Picture 2" descr="E:\My Pictures\Pictures During 2004\Anthony\IMG_0888.JPG"/>
          <p:cNvPicPr>
            <a:picLocks noChangeAspect="1" noChangeArrowheads="1"/>
          </p:cNvPicPr>
          <p:nvPr/>
        </p:nvPicPr>
        <p:blipFill rotWithShape="1">
          <a:blip r:embed="rId2" cstate="print"/>
          <a:srcRect l="13003" r="27189"/>
          <a:stretch/>
        </p:blipFill>
        <p:spPr bwMode="auto">
          <a:xfrm>
            <a:off x="2833013" y="1009261"/>
            <a:ext cx="3641125" cy="4565650"/>
          </a:xfrm>
          <a:prstGeom prst="rect">
            <a:avLst/>
          </a:prstGeom>
          <a:noFill/>
          <a:ln>
            <a:noFill/>
          </a:ln>
        </p:spPr>
      </p:pic>
      <p:sp>
        <p:nvSpPr>
          <p:cNvPr id="6" name="Title 1"/>
          <p:cNvSpPr txBox="1">
            <a:spLocks/>
          </p:cNvSpPr>
          <p:nvPr/>
        </p:nvSpPr>
        <p:spPr bwMode="auto">
          <a:xfrm>
            <a:off x="5257800" y="304800"/>
            <a:ext cx="4038600" cy="1143000"/>
          </a:xfrm>
          <a:prstGeom prst="rect">
            <a:avLst/>
          </a:prstGeom>
          <a:noFill/>
          <a:ln>
            <a:noFill/>
          </a:ln>
        </p:spPr>
        <p:txBody>
          <a:bodyPr/>
          <a:lstStyle>
            <a:lvl1pPr defTabSz="457200">
              <a:defRPr>
                <a:solidFill>
                  <a:schemeClr val="tx1"/>
                </a:solidFill>
                <a:uFillTx/>
                <a:latin typeface="Garamond" panose="02020404030301010803" pitchFamily="18" charset="0"/>
              </a:defRPr>
            </a:lvl1pPr>
            <a:lvl2pPr marL="742950" indent="-285750" defTabSz="457200">
              <a:defRPr>
                <a:solidFill>
                  <a:schemeClr val="tx1"/>
                </a:solidFill>
                <a:uFillTx/>
                <a:latin typeface="Garamond" panose="02020404030301010803" pitchFamily="18" charset="0"/>
              </a:defRPr>
            </a:lvl2pPr>
            <a:lvl3pPr marL="1143000" indent="-228600" defTabSz="457200">
              <a:defRPr>
                <a:solidFill>
                  <a:schemeClr val="tx1"/>
                </a:solidFill>
                <a:uFillTx/>
                <a:latin typeface="Garamond" panose="02020404030301010803" pitchFamily="18" charset="0"/>
              </a:defRPr>
            </a:lvl3pPr>
            <a:lvl4pPr marL="1600200" indent="-228600" defTabSz="457200">
              <a:defRPr>
                <a:solidFill>
                  <a:schemeClr val="tx1"/>
                </a:solidFill>
                <a:uFillTx/>
                <a:latin typeface="Garamond" panose="02020404030301010803" pitchFamily="18" charset="0"/>
              </a:defRPr>
            </a:lvl4pPr>
            <a:lvl5pPr marL="2057400" indent="-228600" defTabSz="457200">
              <a:defRPr>
                <a:solidFill>
                  <a:schemeClr val="tx1"/>
                </a:solidFill>
                <a:uFillTx/>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uFillTx/>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uFillTx/>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uFillTx/>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uFillTx/>
                <a:latin typeface="Garamond" panose="02020404030301010803" pitchFamily="18" charset="0"/>
              </a:defRPr>
            </a:lvl9pPr>
          </a:lstStyle>
          <a:p>
            <a:pPr algn="ctr"/>
            <a:r>
              <a:rPr lang="en-US" altLang="en-US" sz="4400">
                <a:solidFill>
                  <a:srgbClr val="990000"/>
                </a:solidFill>
                <a:uFillTx/>
                <a:latin typeface="Calibri" panose="020F0502020204030204" pitchFamily="34" charset="0"/>
              </a:rPr>
              <a:t>50 lbs ago</a:t>
            </a:r>
          </a:p>
        </p:txBody>
      </p:sp>
      <p:sp>
        <p:nvSpPr>
          <p:cNvPr id="7" name="Content Placeholder 5"/>
          <p:cNvSpPr txBox="1">
            <a:spLocks/>
          </p:cNvSpPr>
          <p:nvPr/>
        </p:nvSpPr>
        <p:spPr>
          <a:xfrm>
            <a:off x="8910735" y="159882"/>
            <a:ext cx="3281265" cy="302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marL="0" indent="0">
              <a:buNone/>
            </a:pPr>
            <a:r>
              <a:rPr lang="en-US" sz="4000" dirty="0">
                <a:solidFill>
                  <a:srgbClr val="C00000"/>
                </a:solidFill>
                <a:uFillTx/>
              </a:rPr>
              <a:t>Ironman!</a:t>
            </a:r>
          </a:p>
          <a:p>
            <a:pPr marL="0" indent="0">
              <a:buNone/>
            </a:pPr>
            <a:r>
              <a:rPr lang="en-US" sz="4000" dirty="0">
                <a:solidFill>
                  <a:srgbClr val="C00000"/>
                </a:solidFill>
                <a:uFillTx/>
              </a:rPr>
              <a:t>-2.4 mile swim</a:t>
            </a:r>
          </a:p>
          <a:p>
            <a:pPr marL="0" indent="0">
              <a:buNone/>
            </a:pPr>
            <a:r>
              <a:rPr lang="en-US" sz="4000" dirty="0">
                <a:solidFill>
                  <a:srgbClr val="C00000"/>
                </a:solidFill>
                <a:uFillTx/>
              </a:rPr>
              <a:t>-112 mile bike</a:t>
            </a:r>
          </a:p>
          <a:p>
            <a:pPr marL="0" indent="0">
              <a:buNone/>
            </a:pPr>
            <a:r>
              <a:rPr lang="en-US" sz="4000" dirty="0">
                <a:solidFill>
                  <a:srgbClr val="C00000"/>
                </a:solidFill>
                <a:uFillTx/>
              </a:rPr>
              <a:t>-26.2 mile run</a:t>
            </a:r>
          </a:p>
          <a:p>
            <a:pPr marL="0" indent="0">
              <a:buNone/>
            </a:pPr>
            <a:endParaRPr lang="en-US" sz="4000" dirty="0">
              <a:solidFill>
                <a:srgbClr val="C000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988" t="23224" r="39350" b="1505"/>
          <a:stretch/>
        </p:blipFill>
        <p:spPr>
          <a:xfrm>
            <a:off x="15672" y="1009261"/>
            <a:ext cx="2817341" cy="4588475"/>
          </a:xfrm>
          <a:prstGeom prst="rect">
            <a:avLst/>
          </a:prstGeom>
        </p:spPr>
      </p:pic>
      <p:pic>
        <p:nvPicPr>
          <p:cNvPr id="2" name="Picture 1"/>
          <p:cNvPicPr>
            <a:picLocks noChangeAspect="1"/>
          </p:cNvPicPr>
          <p:nvPr/>
        </p:nvPicPr>
        <p:blipFill>
          <a:blip r:embed="rId4"/>
          <a:srcRect/>
          <a:stretch>
            <a:fillRect/>
          </a:stretch>
        </p:blipFill>
        <p:spPr bwMode="auto">
          <a:xfrm>
            <a:off x="38716" y="0"/>
            <a:ext cx="4576763" cy="6858000"/>
          </a:xfrm>
          <a:prstGeom prst="rect">
            <a:avLst/>
          </a:prstGeom>
          <a:noFill/>
          <a:ln>
            <a:no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138" y="0"/>
            <a:ext cx="4572000" cy="6858000"/>
          </a:xfrm>
          <a:prstGeom prst="rect">
            <a:avLst/>
          </a:prstGeom>
        </p:spPr>
      </p:pic>
      <p:sp>
        <p:nvSpPr>
          <p:cNvPr id="5" name="Rectangle 4"/>
          <p:cNvSpPr/>
          <p:nvPr/>
        </p:nvSpPr>
        <p:spPr>
          <a:xfrm>
            <a:off x="9423297" y="4046533"/>
            <a:ext cx="2400526" cy="1323439"/>
          </a:xfrm>
          <a:prstGeom prst="rect">
            <a:avLst/>
          </a:prstGeom>
        </p:spPr>
        <p:txBody>
          <a:bodyPr wrap="square">
            <a:spAutoFit/>
          </a:bodyPr>
          <a:lstStyle/>
          <a:p>
            <a:r>
              <a:rPr lang="en-US" sz="4000" dirty="0">
                <a:solidFill>
                  <a:srgbClr val="C00000"/>
                </a:solidFill>
              </a:rPr>
              <a:t>Spartan Trifecta…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childTnLst>
                                  <p:subTnLst>
                                    <p:set>
                                      <p:cBhvr override="childStyle">
                                        <p:cTn dur="1" fill="hold" display="0" masterRel="nextClick" afterEffect="1"/>
                                        <p:tgtEl>
                                          <p:spTgt spid="10547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A1B0-7BFE-4AEF-9E08-243CA2ECD85F}"/>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pPr algn="ctr"/>
            <a:r>
              <a:rPr lang="en-US" sz="5400" dirty="0"/>
              <a:t>Half Ironman a few months ago with my sons!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men wearing medals&#10;&#10;Description automatically generated with low confidence">
            <a:extLst>
              <a:ext uri="{FF2B5EF4-FFF2-40B4-BE49-F238E27FC236}">
                <a16:creationId xmlns:a16="http://schemas.microsoft.com/office/drawing/2014/main" id="{AECCA6E5-95B5-41BD-96F7-30215CBF3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
            <a:ext cx="7188052" cy="7012734"/>
          </a:xfrm>
          <a:prstGeom prst="rect">
            <a:avLst/>
          </a:prstGeom>
        </p:spPr>
      </p:pic>
    </p:spTree>
    <p:extLst>
      <p:ext uri="{BB962C8B-B14F-4D97-AF65-F5344CB8AC3E}">
        <p14:creationId xmlns:p14="http://schemas.microsoft.com/office/powerpoint/2010/main" val="36613419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843705" y="160338"/>
            <a:ext cx="3159211" cy="533400"/>
          </a:xfrm>
          <a:noFill/>
        </p:spPr>
        <p:txBody>
          <a:bodyPr vert="horz" wrap="square" lIns="91440" tIns="45720" rIns="91440" bIns="45720" numCol="1" rtlCol="0" anchor="t" anchorCtr="0" compatLnSpc="1">
            <a:prstTxWarp prst="textNoShape">
              <a:avLst/>
            </a:prstTxWarp>
            <a:normAutofit fontScale="90000"/>
          </a:bodyPr>
          <a:lstStyle/>
          <a:p>
            <a:r>
              <a:rPr lang="en-US" altLang="en-US" dirty="0">
                <a:uFillTx/>
              </a:rPr>
              <a:t>The Family…</a:t>
            </a:r>
          </a:p>
        </p:txBody>
      </p:sp>
      <p:sp>
        <p:nvSpPr>
          <p:cNvPr id="4" name="Content Placeholder 5"/>
          <p:cNvSpPr txBox="1">
            <a:spLocks/>
          </p:cNvSpPr>
          <p:nvPr/>
        </p:nvSpPr>
        <p:spPr>
          <a:xfrm>
            <a:off x="8930244" y="1288473"/>
            <a:ext cx="3123211" cy="537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marL="0" indent="0" algn="ctr">
              <a:buNone/>
            </a:pPr>
            <a:r>
              <a:rPr lang="en-US" sz="4400" b="1" i="1" dirty="0">
                <a:solidFill>
                  <a:srgbClr val="C00000"/>
                </a:solidFill>
                <a:uFillTx/>
              </a:rPr>
              <a:t>Just celebrated our 25 year wedding anniversary! </a:t>
            </a:r>
          </a:p>
        </p:txBody>
      </p:sp>
      <p:sp>
        <p:nvSpPr>
          <p:cNvPr id="3" name="AutoShape 2" descr="https://previews.dropbox.com/p/thumb/ABGUfDYAxUWoICWrDKgbuf18Dr1bXFat6gWW4irFqgOkwfW5RxoxIziWzVTtyRaDmghY-dPgzUJwomJHRDg5tBX9ZR6Sh05BOZITubAZbEO6oJrj7cNfTlQnrXCImtzPYBks7zpoW4bMwIYuwbR6w93v8jgE_t9d0VKaOFVftRXHFz0J3pI7YwgP3hwSYJBc_RiyG5YMBbnUHRetI8C8XZw9bkKrNC5PAQxexIUeVpgMtA/p.jpeg?size=512x512&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group of people sitting together&#10;&#10;Description automatically generated with medium confidence">
            <a:extLst>
              <a:ext uri="{FF2B5EF4-FFF2-40B4-BE49-F238E27FC236}">
                <a16:creationId xmlns:a16="http://schemas.microsoft.com/office/drawing/2014/main" id="{674735C2-4DC0-46E7-A876-2A1B6A3F1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025"/>
            <a:ext cx="8848725" cy="5895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 Placeholder 4294967294"/>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uFillTx/>
              </a:rPr>
              <a:t>Ordained an Archdeacon on April 29, 2018</a:t>
            </a:r>
          </a:p>
        </p:txBody>
      </p:sp>
      <p:sp>
        <p:nvSpPr>
          <p:cNvPr id="14"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in a church&#10;&#10;Description automatically generated with medium confidence">
            <a:extLst>
              <a:ext uri="{FF2B5EF4-FFF2-40B4-BE49-F238E27FC236}">
                <a16:creationId xmlns:a16="http://schemas.microsoft.com/office/drawing/2014/main" id="{F2C795E8-CF58-41EC-B89D-40E443200C3A}"/>
              </a:ext>
            </a:extLst>
          </p:cNvPr>
          <p:cNvPicPr>
            <a:picLocks noChangeAspect="1"/>
          </p:cNvPicPr>
          <p:nvPr/>
        </p:nvPicPr>
        <p:blipFill rotWithShape="1">
          <a:blip r:embed="rId2">
            <a:extLst>
              <a:ext uri="{28A0092B-C50C-407E-A947-70E740481C1C}">
                <a14:useLocalDpi xmlns:a14="http://schemas.microsoft.com/office/drawing/2010/main" val="0"/>
              </a:ext>
            </a:extLst>
          </a:blip>
          <a:srcRect l="3149" r="1537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85207"/>
            <a:ext cx="10515600" cy="1325563"/>
          </a:xfrm>
        </p:spPr>
        <p:txBody>
          <a:bodyPr/>
          <a:lstStyle/>
          <a:p>
            <a:r>
              <a:rPr lang="en-US" dirty="0">
                <a:uFillTx/>
              </a:rPr>
              <a:t>That is my outside appearance that I want all of you to see…</a:t>
            </a:r>
          </a:p>
        </p:txBody>
      </p:sp>
      <p:sp>
        <p:nvSpPr>
          <p:cNvPr id="3" name="Content Placeholder 2"/>
          <p:cNvSpPr>
            <a:spLocks noGrp="1"/>
          </p:cNvSpPr>
          <p:nvPr>
            <p:ph idx="1"/>
          </p:nvPr>
        </p:nvSpPr>
        <p:spPr>
          <a:xfrm>
            <a:off x="7965233" y="4926565"/>
            <a:ext cx="4086808" cy="1783799"/>
          </a:xfrm>
        </p:spPr>
        <p:txBody>
          <a:bodyPr>
            <a:normAutofit/>
          </a:bodyPr>
          <a:lstStyle/>
          <a:p>
            <a:pPr marL="0" indent="0">
              <a:buNone/>
            </a:pPr>
            <a:r>
              <a:rPr lang="en-US" sz="4000" dirty="0">
                <a:solidFill>
                  <a:srgbClr val="C00000"/>
                </a:solidFill>
                <a:uFillTx/>
              </a:rPr>
              <a:t>I am a beggar and a broken man in need of help… </a:t>
            </a:r>
          </a:p>
        </p:txBody>
      </p:sp>
      <p:pic>
        <p:nvPicPr>
          <p:cNvPr id="8194" name="Picture 2" descr="Image result for christian beggar"/>
          <p:cNvPicPr>
            <a:picLocks noChangeAspect="1" noChangeArrowheads="1"/>
          </p:cNvPicPr>
          <p:nvPr/>
        </p:nvPicPr>
        <p:blipFill>
          <a:blip r:embed="rId2"/>
          <a:srcRect/>
          <a:stretch>
            <a:fillRect/>
          </a:stretch>
        </p:blipFill>
        <p:spPr bwMode="auto">
          <a:xfrm>
            <a:off x="108923" y="1690688"/>
            <a:ext cx="7620000" cy="5019676"/>
          </a:xfrm>
          <a:prstGeom prst="rect">
            <a:avLst/>
          </a:prstGeom>
          <a:noFill/>
        </p:spPr>
      </p:pic>
      <p:sp>
        <p:nvSpPr>
          <p:cNvPr id="5" name="Rectangle 4"/>
          <p:cNvSpPr>
            <a:spLocks/>
          </p:cNvSpPr>
          <p:nvPr/>
        </p:nvSpPr>
        <p:spPr>
          <a:xfrm>
            <a:off x="8105192" y="996731"/>
            <a:ext cx="3946849" cy="3170099"/>
          </a:xfrm>
          <a:prstGeom prst="rect">
            <a:avLst/>
          </a:prstGeom>
        </p:spPr>
        <p:txBody>
          <a:bodyPr wrap="square">
            <a:spAutoFit/>
          </a:bodyPr>
          <a:lstStyle/>
          <a:p>
            <a:r>
              <a:rPr lang="en-US" sz="4000" dirty="0">
                <a:uFillTx/>
              </a:rPr>
              <a:t>This is my Facebook and Instagram profile </a:t>
            </a:r>
            <a:r>
              <a:rPr lang="en-US" sz="4000" dirty="0">
                <a:uFillTx/>
                <a:sym typeface="Wingdings" panose="05000000000000000000" pitchFamily="2" charset="2"/>
              </a:rPr>
              <a:t> </a:t>
            </a:r>
            <a:r>
              <a:rPr lang="en-US" sz="4000" dirty="0">
                <a:uFillTx/>
              </a:rPr>
              <a:t>But what am I really???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9428</TotalTime>
  <Words>3604</Words>
  <Application>Microsoft Office PowerPoint</Application>
  <PresentationFormat>Widescreen</PresentationFormat>
  <Paragraphs>154</Paragraphs>
  <Slides>40</Slides>
  <Notes>1</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Helvetica</vt:lpstr>
      <vt:lpstr>Roboto</vt:lpstr>
      <vt:lpstr>Office Theme</vt:lpstr>
      <vt:lpstr>Office Theme</vt:lpstr>
      <vt:lpstr>Schedule</vt:lpstr>
      <vt:lpstr>Talk 2:    Marriage as Salvation </vt:lpstr>
      <vt:lpstr>PowerPoint Presentation</vt:lpstr>
      <vt:lpstr>Bit about me…</vt:lpstr>
      <vt:lpstr>Little about me…</vt:lpstr>
      <vt:lpstr>Half Ironman a few months ago with my sons!</vt:lpstr>
      <vt:lpstr>The Family…</vt:lpstr>
      <vt:lpstr>Ordained an Archdeacon on April 29, 2018</vt:lpstr>
      <vt:lpstr>That is my outside appearance that I want all of you to see…</vt:lpstr>
      <vt:lpstr>What is the essence of marriage? </vt:lpstr>
      <vt:lpstr>PowerPoint Presentation</vt:lpstr>
      <vt:lpstr>“For the Life of the World” by Alexander Schmemann</vt:lpstr>
      <vt:lpstr>“For the Life of the World” by Alexander Schmemann</vt:lpstr>
      <vt:lpstr>PowerPoint Presentation</vt:lpstr>
      <vt:lpstr>Think of the vows</vt:lpstr>
      <vt:lpstr>“For the Life of the World” by Alexander Schmemann</vt:lpstr>
      <vt:lpstr>What is the mission of your marriage? Purpose?</vt:lpstr>
      <vt:lpstr>All people are flawed…</vt:lpstr>
      <vt:lpstr>Who (what) are you actually married to?</vt:lpstr>
      <vt:lpstr>Christ and the Church…</vt:lpstr>
      <vt:lpstr>St. Paul tells us to swap these words! </vt:lpstr>
      <vt:lpstr>St. Paul says… </vt:lpstr>
      <vt:lpstr>St. Paul says… </vt:lpstr>
      <vt:lpstr>How does Marriage bring you closer to Christ?</vt:lpstr>
      <vt:lpstr>Remember this??</vt:lpstr>
      <vt:lpstr>The Women’s turn?</vt:lpstr>
      <vt:lpstr>How does Marriage bring you closer to Christ?</vt:lpstr>
      <vt:lpstr>Remember this??</vt:lpstr>
      <vt:lpstr>PowerPoint Presentation</vt:lpstr>
      <vt:lpstr>“For the Life of the World” by Alexander Schmemann</vt:lpstr>
      <vt:lpstr>PowerPoint Presentation</vt:lpstr>
      <vt:lpstr>Ever do this??</vt:lpstr>
      <vt:lpstr>Ever do this??</vt:lpstr>
      <vt:lpstr>PowerPoint Presentation</vt:lpstr>
      <vt:lpstr>PowerPoint Presentation</vt:lpstr>
      <vt:lpstr>PowerPoint Presentation</vt:lpstr>
      <vt:lpstr>PowerPoint Presentation</vt:lpstr>
      <vt:lpstr>- All this sounds very difficult to do!!   - It doesn’t sound like it’s even humanly possible!   - How do we do all this??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as Salvation</dc:title>
  <dc:creator>Windows User</dc:creator>
  <cp:lastModifiedBy>Mark Soliman</cp:lastModifiedBy>
  <cp:revision>71</cp:revision>
  <dcterms:created xsi:type="dcterms:W3CDTF">2016-08-22T22:37:41Z</dcterms:created>
  <dcterms:modified xsi:type="dcterms:W3CDTF">2022-05-17T22:53:00Z</dcterms:modified>
</cp:coreProperties>
</file>